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5" r:id="rId3"/>
    <p:sldId id="259" r:id="rId4"/>
    <p:sldId id="264" r:id="rId5"/>
    <p:sldId id="260" r:id="rId6"/>
    <p:sldId id="266" r:id="rId7"/>
    <p:sldId id="267" r:id="rId8"/>
    <p:sldId id="270" r:id="rId9"/>
    <p:sldId id="271" r:id="rId10"/>
    <p:sldId id="268" r:id="rId11"/>
    <p:sldId id="272" r:id="rId12"/>
    <p:sldId id="273" r:id="rId13"/>
    <p:sldId id="274" r:id="rId14"/>
    <p:sldId id="275" r:id="rId15"/>
    <p:sldId id="262" r:id="rId16"/>
    <p:sldId id="276" r:id="rId17"/>
    <p:sldId id="269" r:id="rId1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373"/>
    <a:srgbClr val="92D050"/>
    <a:srgbClr val="FEC630"/>
    <a:srgbClr val="00A0A8"/>
    <a:srgbClr val="FF5969"/>
    <a:srgbClr val="E7E6E6"/>
    <a:srgbClr val="262626"/>
    <a:srgbClr val="FF8130"/>
    <a:srgbClr val="FA653A"/>
    <a:srgbClr val="3FB7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95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EE868-ECCE-48CE-A033-A757A6481522}"/>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BC4DAEFA-0068-4FAD-9169-E91B6D9867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6BD48404-9AE1-4E69-99A7-906ED07AC1AC}"/>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5" name="Espaço Reservado para Rodapé 4">
            <a:extLst>
              <a:ext uri="{FF2B5EF4-FFF2-40B4-BE49-F238E27FC236}">
                <a16:creationId xmlns:a16="http://schemas.microsoft.com/office/drawing/2014/main" id="{97B7235A-8B33-4444-AAF4-6A8F92C2083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DD4CC67-9A19-42A9-91ED-2BE56A9E0230}"/>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298858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B89DD7-F535-4AEB-BDAE-E8AF9DB78F4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3127601-A0BA-46A2-A789-E93833C91EE0}"/>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43D44EA-BFFD-47F4-AC3A-1BBB4C50A2B4}"/>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5" name="Espaço Reservado para Rodapé 4">
            <a:extLst>
              <a:ext uri="{FF2B5EF4-FFF2-40B4-BE49-F238E27FC236}">
                <a16:creationId xmlns:a16="http://schemas.microsoft.com/office/drawing/2014/main" id="{77446CA7-339D-4A88-954A-F4911A6BD1E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EDBF2FD-8235-4545-A95B-379234B01C73}"/>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1694828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DAFDD59-1A9D-49D0-9547-E51C57335D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95E94B71-5A0B-46A2-AAF6-7C38E3730AC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F0C091D-8BB1-418D-A8F5-9B909BE7D59E}"/>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5" name="Espaço Reservado para Rodapé 4">
            <a:extLst>
              <a:ext uri="{FF2B5EF4-FFF2-40B4-BE49-F238E27FC236}">
                <a16:creationId xmlns:a16="http://schemas.microsoft.com/office/drawing/2014/main" id="{53760A51-E612-46BD-B9F1-4E5511392F0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A605CDB-E94E-4365-B42D-653D627AF3DB}"/>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271781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AEDE5D-B339-4469-9E08-B3692986B34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50E4F86-C022-4B93-9077-3F3180C904B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94989AE-36F4-4F45-9F9C-BD556CBCD3F8}"/>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5" name="Espaço Reservado para Rodapé 4">
            <a:extLst>
              <a:ext uri="{FF2B5EF4-FFF2-40B4-BE49-F238E27FC236}">
                <a16:creationId xmlns:a16="http://schemas.microsoft.com/office/drawing/2014/main" id="{FC9DE7C2-F25D-4B9F-87A3-EA3D5ADFB33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4FBF025-78CF-4F54-B62A-2E37550CDB37}"/>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4183743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0C0259-DD35-46AB-A51F-84DFB37DDD0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616A078-60FB-41E0-BC6A-BDED80346C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312D2715-C869-4D14-9FE4-C06846E43A36}"/>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5" name="Espaço Reservado para Rodapé 4">
            <a:extLst>
              <a:ext uri="{FF2B5EF4-FFF2-40B4-BE49-F238E27FC236}">
                <a16:creationId xmlns:a16="http://schemas.microsoft.com/office/drawing/2014/main" id="{F63816BB-7EB5-49E8-AADC-7C185C408C2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6AB4A18-A2C9-4EBD-A5C5-21879069415D}"/>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2164890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54E293-18AE-4077-9603-BFC15370CA8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83B3226-1FD7-4961-BAAD-9818308FDC9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22D4D13-CA1B-409C-BE12-0FA28B47713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F837E81F-DE54-4A84-912C-245E00E81F78}"/>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6" name="Espaço Reservado para Rodapé 5">
            <a:extLst>
              <a:ext uri="{FF2B5EF4-FFF2-40B4-BE49-F238E27FC236}">
                <a16:creationId xmlns:a16="http://schemas.microsoft.com/office/drawing/2014/main" id="{171EA77D-5FBA-42FB-9552-0C377F81852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8517A06-8520-49A1-9FEF-6AFC5D71ECFE}"/>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2799109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2E87E-3C4D-49AA-9557-D093F70C7BD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3675B5C-586E-4A81-8212-99DC4DB364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D917285-3500-40BA-891E-F8C37404D06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EF796E8-443E-4B84-8183-5BD97BDA0D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EDC4C4D-C089-43D0-A81A-1BE684A282A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85C4C391-D7C3-4CC8-BCC7-6EB599260F06}"/>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8" name="Espaço Reservado para Rodapé 7">
            <a:extLst>
              <a:ext uri="{FF2B5EF4-FFF2-40B4-BE49-F238E27FC236}">
                <a16:creationId xmlns:a16="http://schemas.microsoft.com/office/drawing/2014/main" id="{C6BC592C-BB00-4A15-8377-B93B0DFA2EA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C551D56-C2EB-4200-8C89-E94F2D75DE29}"/>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2273416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1AFD23-0FA7-42FD-8847-69784B48229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08EA585-2365-4CA4-814C-828B7E67F14A}"/>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4" name="Espaço Reservado para Rodapé 3">
            <a:extLst>
              <a:ext uri="{FF2B5EF4-FFF2-40B4-BE49-F238E27FC236}">
                <a16:creationId xmlns:a16="http://schemas.microsoft.com/office/drawing/2014/main" id="{D61C361C-ED6D-4E2B-98C6-F7B9D58F6B7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E44BCBC-8F59-4A02-B565-B4B8E21060FF}"/>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93521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3CA9641-7EAF-494A-8E70-8DEB6FE272B1}"/>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3" name="Espaço Reservado para Rodapé 2">
            <a:extLst>
              <a:ext uri="{FF2B5EF4-FFF2-40B4-BE49-F238E27FC236}">
                <a16:creationId xmlns:a16="http://schemas.microsoft.com/office/drawing/2014/main" id="{86738A3E-0E02-4D72-97F1-E4DC2EF8FDF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64A2562D-D659-45C3-85B4-13E47FC01A11}"/>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528741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1F92DA-778C-42F4-A523-AA81B16EE87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55C4129-042C-4409-A9D3-4F8A235BD9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C0C21EE-6A21-445D-86FE-B92527DE5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7D06AFE-2522-486D-A63C-3A8918F37A2B}"/>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6" name="Espaço Reservado para Rodapé 5">
            <a:extLst>
              <a:ext uri="{FF2B5EF4-FFF2-40B4-BE49-F238E27FC236}">
                <a16:creationId xmlns:a16="http://schemas.microsoft.com/office/drawing/2014/main" id="{3795000D-B6CC-48F6-B618-C40A79904F4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69FC6CF-7194-41C4-8B98-E6BE79E737B4}"/>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2571224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A153C-BB87-4993-93E3-EC9EFC7C473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AB333F1-588F-48BC-8E08-F064F0A528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8623E888-D1C6-4E7B-9065-99A62BA93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BBCA3AC-0A30-435B-95B7-8DE1780E0A98}"/>
              </a:ext>
            </a:extLst>
          </p:cNvPr>
          <p:cNvSpPr>
            <a:spLocks noGrp="1"/>
          </p:cNvSpPr>
          <p:nvPr>
            <p:ph type="dt" sz="half" idx="10"/>
          </p:nvPr>
        </p:nvSpPr>
        <p:spPr/>
        <p:txBody>
          <a:bodyPr/>
          <a:lstStyle/>
          <a:p>
            <a:fld id="{6C5A4FCC-E642-4F7C-A6B8-8A6CA5A882DF}" type="datetimeFigureOut">
              <a:rPr lang="pt-BR" smtClean="0"/>
              <a:t>18/03/2024</a:t>
            </a:fld>
            <a:endParaRPr lang="pt-BR"/>
          </a:p>
        </p:txBody>
      </p:sp>
      <p:sp>
        <p:nvSpPr>
          <p:cNvPr id="6" name="Espaço Reservado para Rodapé 5">
            <a:extLst>
              <a:ext uri="{FF2B5EF4-FFF2-40B4-BE49-F238E27FC236}">
                <a16:creationId xmlns:a16="http://schemas.microsoft.com/office/drawing/2014/main" id="{B61799E8-5266-497B-B351-6A4EEB1843C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DC1C5DA-ACCA-4CB5-8499-CECCA56AAE17}"/>
              </a:ext>
            </a:extLst>
          </p:cNvPr>
          <p:cNvSpPr>
            <a:spLocks noGrp="1"/>
          </p:cNvSpPr>
          <p:nvPr>
            <p:ph type="sldNum" sz="quarter" idx="12"/>
          </p:nvPr>
        </p:nvSpPr>
        <p:spPr/>
        <p:txBody>
          <a:bodyPr/>
          <a:lstStyle/>
          <a:p>
            <a:fld id="{3862D719-81CD-44BC-92A5-7EB9B51A88C7}" type="slidenum">
              <a:rPr lang="pt-BR" smtClean="0"/>
              <a:t>‹nº›</a:t>
            </a:fld>
            <a:endParaRPr lang="pt-BR"/>
          </a:p>
        </p:txBody>
      </p:sp>
    </p:spTree>
    <p:extLst>
      <p:ext uri="{BB962C8B-B14F-4D97-AF65-F5344CB8AC3E}">
        <p14:creationId xmlns:p14="http://schemas.microsoft.com/office/powerpoint/2010/main" val="2841676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FE9E650-9198-4D8D-B0D2-2025440C25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09A126E-90A7-4FFB-909E-E9E73DAF7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8A97812-0C0E-40A0-B696-E1834F9DD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A4FCC-E642-4F7C-A6B8-8A6CA5A882DF}" type="datetimeFigureOut">
              <a:rPr lang="pt-BR" smtClean="0"/>
              <a:t>18/03/2024</a:t>
            </a:fld>
            <a:endParaRPr lang="pt-BR"/>
          </a:p>
        </p:txBody>
      </p:sp>
      <p:sp>
        <p:nvSpPr>
          <p:cNvPr id="5" name="Espaço Reservado para Rodapé 4">
            <a:extLst>
              <a:ext uri="{FF2B5EF4-FFF2-40B4-BE49-F238E27FC236}">
                <a16:creationId xmlns:a16="http://schemas.microsoft.com/office/drawing/2014/main" id="{468B87C6-792E-46FB-A926-47167E779A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615E851-D198-4A8A-BDE4-B0D436061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2D719-81CD-44BC-92A5-7EB9B51A88C7}" type="slidenum">
              <a:rPr lang="pt-BR" smtClean="0"/>
              <a:t>‹nº›</a:t>
            </a:fld>
            <a:endParaRPr lang="pt-BR"/>
          </a:p>
        </p:txBody>
      </p:sp>
    </p:spTree>
    <p:extLst>
      <p:ext uri="{BB962C8B-B14F-4D97-AF65-F5344CB8AC3E}">
        <p14:creationId xmlns:p14="http://schemas.microsoft.com/office/powerpoint/2010/main" val="1618690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7.sv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0.svg"/><Relationship Id="rId5" Type="http://schemas.openxmlformats.org/officeDocument/2006/relationships/image" Target="../media/image12.sv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9566031"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p:nvPr/>
        </p:nvGrpSpPr>
        <p:grpSpPr>
          <a:xfrm>
            <a:off x="-10068670"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7782"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52" name="TextBox 49">
            <a:extLst>
              <a:ext uri="{FF2B5EF4-FFF2-40B4-BE49-F238E27FC236}">
                <a16:creationId xmlns:a16="http://schemas.microsoft.com/office/drawing/2014/main" id="{3EA00318-3514-527D-F0AF-AF15BCA8B391}"/>
              </a:ext>
            </a:extLst>
          </p:cNvPr>
          <p:cNvSpPr txBox="1"/>
          <p:nvPr/>
        </p:nvSpPr>
        <p:spPr>
          <a:xfrm>
            <a:off x="2688568" y="1858143"/>
            <a:ext cx="986034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dirty="0">
                <a:solidFill>
                  <a:srgbClr val="FF5969"/>
                </a:solidFill>
                <a:latin typeface="Tw Cen MT" panose="020B0602020104020603" pitchFamily="34" charset="0"/>
              </a:rPr>
              <a:t>DIA DO DESENVOLVEDOR</a:t>
            </a:r>
            <a:endParaRPr kumimoji="0" lang="en-US" sz="7200" b="0" i="0" u="none" strike="noStrike" kern="1200" cap="none" spc="0" normalizeH="0" baseline="0" noProof="0" dirty="0">
              <a:ln>
                <a:noFill/>
              </a:ln>
              <a:solidFill>
                <a:srgbClr val="FF5969"/>
              </a:solidFill>
              <a:effectLst/>
              <a:uLnTx/>
              <a:uFillTx/>
              <a:latin typeface="Tw Cen MT" panose="020B0602020104020603" pitchFamily="34" charset="0"/>
              <a:ea typeface="+mn-ea"/>
              <a:cs typeface="+mn-cs"/>
            </a:endParaRPr>
          </a:p>
        </p:txBody>
      </p:sp>
      <p:sp>
        <p:nvSpPr>
          <p:cNvPr id="53" name="TextBox 57">
            <a:extLst>
              <a:ext uri="{FF2B5EF4-FFF2-40B4-BE49-F238E27FC236}">
                <a16:creationId xmlns:a16="http://schemas.microsoft.com/office/drawing/2014/main" id="{5F6CC8B4-65E9-2E7F-0738-884AC36DF780}"/>
              </a:ext>
            </a:extLst>
          </p:cNvPr>
          <p:cNvSpPr txBox="1"/>
          <p:nvPr/>
        </p:nvSpPr>
        <p:spPr>
          <a:xfrm>
            <a:off x="2844630" y="3950058"/>
            <a:ext cx="920798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dirty="0">
                <a:ln>
                  <a:noFill/>
                </a:ln>
                <a:solidFill>
                  <a:srgbClr val="5D7373"/>
                </a:solidFill>
                <a:effectLst/>
                <a:uLnTx/>
                <a:uFillTx/>
                <a:latin typeface="Tw Cen MT" panose="020B0602020104020603" pitchFamily="34" charset="0"/>
                <a:ea typeface="+mn-ea"/>
                <a:cs typeface="+mn-cs"/>
              </a:rPr>
              <a:t>Análise</a:t>
            </a:r>
            <a:r>
              <a:rPr kumimoji="0" lang="en-US" sz="2800" b="0" i="0" u="none" strike="noStrike" kern="1200" cap="none" spc="0" normalizeH="0" baseline="0" noProof="0" dirty="0">
                <a:ln>
                  <a:noFill/>
                </a:ln>
                <a:solidFill>
                  <a:srgbClr val="5D7373"/>
                </a:solidFill>
                <a:effectLst/>
                <a:uLnTx/>
                <a:uFillTx/>
                <a:latin typeface="Tw Cen MT" panose="020B0602020104020603" pitchFamily="34" charset="0"/>
                <a:ea typeface="+mn-ea"/>
                <a:cs typeface="+mn-cs"/>
              </a:rPr>
              <a:t> e </a:t>
            </a:r>
            <a:r>
              <a:rPr kumimoji="0" lang="pt-BR" sz="2800" b="0" i="0" u="none" strike="noStrike" kern="1200" cap="none" spc="0" normalizeH="0" baseline="0" dirty="0">
                <a:ln>
                  <a:noFill/>
                </a:ln>
                <a:solidFill>
                  <a:srgbClr val="5D7373"/>
                </a:solidFill>
                <a:effectLst/>
                <a:uLnTx/>
                <a:uFillTx/>
                <a:latin typeface="Tw Cen MT" panose="020B0602020104020603" pitchFamily="34" charset="0"/>
                <a:ea typeface="+mn-ea"/>
                <a:cs typeface="+mn-cs"/>
              </a:rPr>
              <a:t>Projeto</a:t>
            </a:r>
            <a:r>
              <a:rPr kumimoji="0" lang="en-US" sz="2800" b="0" i="0" u="none" strike="noStrike" kern="1200" cap="none" spc="0" normalizeH="0" baseline="0" noProof="0" dirty="0">
                <a:ln>
                  <a:noFill/>
                </a:ln>
                <a:solidFill>
                  <a:srgbClr val="5D7373"/>
                </a:solidFill>
                <a:effectLst/>
                <a:uLnTx/>
                <a:uFillTx/>
                <a:latin typeface="Tw Cen MT" panose="020B0602020104020603" pitchFamily="34" charset="0"/>
                <a:ea typeface="+mn-ea"/>
                <a:cs typeface="+mn-cs"/>
              </a:rPr>
              <a:t> de </a:t>
            </a:r>
            <a:r>
              <a:rPr kumimoji="0" lang="pt-BR" sz="2800" b="0" i="0" u="none" strike="noStrike" kern="1200" cap="none" spc="0" normalizeH="0" baseline="0" dirty="0">
                <a:ln>
                  <a:noFill/>
                </a:ln>
                <a:solidFill>
                  <a:srgbClr val="5D7373"/>
                </a:solidFill>
                <a:effectLst/>
                <a:uLnTx/>
                <a:uFillTx/>
                <a:latin typeface="Tw Cen MT" panose="020B0602020104020603" pitchFamily="34" charset="0"/>
                <a:ea typeface="+mn-ea"/>
                <a:cs typeface="+mn-cs"/>
              </a:rPr>
              <a:t>Sistemas – Professora Fernanda Hellen</a:t>
            </a:r>
          </a:p>
        </p:txBody>
      </p:sp>
      <p:sp>
        <p:nvSpPr>
          <p:cNvPr id="54" name="TextBox 56">
            <a:extLst>
              <a:ext uri="{FF2B5EF4-FFF2-40B4-BE49-F238E27FC236}">
                <a16:creationId xmlns:a16="http://schemas.microsoft.com/office/drawing/2014/main" id="{3A17E6E7-EB15-29FC-5FBA-F969FE669250}"/>
              </a:ext>
            </a:extLst>
          </p:cNvPr>
          <p:cNvSpPr txBox="1"/>
          <p:nvPr/>
        </p:nvSpPr>
        <p:spPr>
          <a:xfrm>
            <a:off x="3930808" y="3130002"/>
            <a:ext cx="7278915" cy="7232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100" b="0" i="0" u="none" strike="noStrike" kern="1200" cap="none" spc="0" normalizeH="0" baseline="0" noProof="0" dirty="0">
                <a:ln>
                  <a:noFill/>
                </a:ln>
                <a:solidFill>
                  <a:srgbClr val="52CBBE"/>
                </a:solidFill>
                <a:effectLst/>
                <a:uLnTx/>
                <a:uFillTx/>
                <a:latin typeface="Tw Cen MT" panose="020B0602020104020603" pitchFamily="34" charset="0"/>
                <a:ea typeface="+mn-ea"/>
                <a:cs typeface="+mn-cs"/>
              </a:rPr>
              <a:t>PLANEJAMENTO</a:t>
            </a:r>
          </a:p>
        </p:txBody>
      </p:sp>
      <p:sp>
        <p:nvSpPr>
          <p:cNvPr id="56" name="Oval 51">
            <a:extLst>
              <a:ext uri="{FF2B5EF4-FFF2-40B4-BE49-F238E27FC236}">
                <a16:creationId xmlns:a16="http://schemas.microsoft.com/office/drawing/2014/main" id="{AAD174BD-C51E-EB85-113B-083B35E5D1F1}"/>
              </a:ext>
            </a:extLst>
          </p:cNvPr>
          <p:cNvSpPr/>
          <p:nvPr/>
        </p:nvSpPr>
        <p:spPr>
          <a:xfrm>
            <a:off x="8590221" y="4733923"/>
            <a:ext cx="451824" cy="4518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2" name="Agrupar 61">
            <a:extLst>
              <a:ext uri="{FF2B5EF4-FFF2-40B4-BE49-F238E27FC236}">
                <a16:creationId xmlns:a16="http://schemas.microsoft.com/office/drawing/2014/main" id="{D9EFBA0D-A687-8B1D-DC1A-C630537127C7}"/>
              </a:ext>
            </a:extLst>
          </p:cNvPr>
          <p:cNvGrpSpPr/>
          <p:nvPr/>
        </p:nvGrpSpPr>
        <p:grpSpPr>
          <a:xfrm>
            <a:off x="5692390" y="4733923"/>
            <a:ext cx="2625198" cy="451824"/>
            <a:chOff x="5692390" y="4733923"/>
            <a:chExt cx="2625198" cy="451824"/>
          </a:xfrm>
        </p:grpSpPr>
        <p:sp>
          <p:nvSpPr>
            <p:cNvPr id="57" name="Oval 53">
              <a:extLst>
                <a:ext uri="{FF2B5EF4-FFF2-40B4-BE49-F238E27FC236}">
                  <a16:creationId xmlns:a16="http://schemas.microsoft.com/office/drawing/2014/main" id="{60C2C64F-D460-7AAF-BB28-23CAA5875FF6}"/>
                </a:ext>
              </a:extLst>
            </p:cNvPr>
            <p:cNvSpPr/>
            <p:nvPr/>
          </p:nvSpPr>
          <p:spPr>
            <a:xfrm>
              <a:off x="6416848" y="4733923"/>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Oval 54">
              <a:extLst>
                <a:ext uri="{FF2B5EF4-FFF2-40B4-BE49-F238E27FC236}">
                  <a16:creationId xmlns:a16="http://schemas.microsoft.com/office/drawing/2014/main" id="{F82F3492-2ABE-46AB-B1C0-C28BE6AA879C}"/>
                </a:ext>
              </a:extLst>
            </p:cNvPr>
            <p:cNvSpPr/>
            <p:nvPr/>
          </p:nvSpPr>
          <p:spPr>
            <a:xfrm>
              <a:off x="7865764" y="4733923"/>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5">
              <a:extLst>
                <a:ext uri="{FF2B5EF4-FFF2-40B4-BE49-F238E27FC236}">
                  <a16:creationId xmlns:a16="http://schemas.microsoft.com/office/drawing/2014/main" id="{5C093B3E-C91B-B13B-8E25-A5EABB712861}"/>
                </a:ext>
              </a:extLst>
            </p:cNvPr>
            <p:cNvSpPr/>
            <p:nvPr/>
          </p:nvSpPr>
          <p:spPr>
            <a:xfrm>
              <a:off x="7141306" y="4733923"/>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8">
              <a:extLst>
                <a:ext uri="{FF2B5EF4-FFF2-40B4-BE49-F238E27FC236}">
                  <a16:creationId xmlns:a16="http://schemas.microsoft.com/office/drawing/2014/main" id="{61AB960F-A5B0-2563-1FC2-762F64419573}"/>
                </a:ext>
              </a:extLst>
            </p:cNvPr>
            <p:cNvSpPr/>
            <p:nvPr/>
          </p:nvSpPr>
          <p:spPr>
            <a:xfrm>
              <a:off x="5692390" y="4733923"/>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999225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35438"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pic>
        <p:nvPicPr>
          <p:cNvPr id="2054" name="Picture 6" descr="Em formato híbrido, Campus Party Brasil 2021 termina amanhã em São Paulo |  CNN Brasil">
            <a:extLst>
              <a:ext uri="{FF2B5EF4-FFF2-40B4-BE49-F238E27FC236}">
                <a16:creationId xmlns:a16="http://schemas.microsoft.com/office/drawing/2014/main" id="{C289612F-7163-9C82-1208-39607BFEA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989" y="367968"/>
            <a:ext cx="7356946" cy="4138282"/>
          </a:xfrm>
          <a:prstGeom prst="rect">
            <a:avLst/>
          </a:prstGeom>
          <a:noFill/>
          <a:ln w="76200">
            <a:solidFill>
              <a:srgbClr val="5D7373"/>
            </a:solidFill>
          </a:ln>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B045A91A-B1B1-B594-8205-EEDF319E6E3A}"/>
              </a:ext>
            </a:extLst>
          </p:cNvPr>
          <p:cNvSpPr txBox="1"/>
          <p:nvPr/>
        </p:nvSpPr>
        <p:spPr>
          <a:xfrm>
            <a:off x="2779823" y="4712629"/>
            <a:ext cx="5549377" cy="1938992"/>
          </a:xfrm>
          <a:prstGeom prst="rect">
            <a:avLst/>
          </a:prstGeom>
          <a:noFill/>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Além dos espaços para as pessoas testarem e desenvolverem habilidades em um conjunto cooperativo criando laços, aumentando os networks e criando  parcerias</a:t>
            </a:r>
          </a:p>
        </p:txBody>
      </p:sp>
    </p:spTree>
    <p:extLst>
      <p:ext uri="{BB962C8B-B14F-4D97-AF65-F5344CB8AC3E}">
        <p14:creationId xmlns:p14="http://schemas.microsoft.com/office/powerpoint/2010/main" val="552253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4"/>
                                        </p:tgtEl>
                                        <p:attrNameLst>
                                          <p:attrName>style.visibility</p:attrName>
                                        </p:attrNameLst>
                                      </p:cBhvr>
                                      <p:to>
                                        <p:strVal val="visible"/>
                                      </p:to>
                                    </p:set>
                                    <p:anim calcmode="lin" valueType="num">
                                      <p:cBhvr additive="base">
                                        <p:cTn id="11" dur="500" fill="hold"/>
                                        <p:tgtEl>
                                          <p:spTgt spid="2054"/>
                                        </p:tgtEl>
                                        <p:attrNameLst>
                                          <p:attrName>ppt_x</p:attrName>
                                        </p:attrNameLst>
                                      </p:cBhvr>
                                      <p:tavLst>
                                        <p:tav tm="0">
                                          <p:val>
                                            <p:strVal val="#ppt_x"/>
                                          </p:val>
                                        </p:tav>
                                        <p:tav tm="100000">
                                          <p:val>
                                            <p:strVal val="#ppt_x"/>
                                          </p:val>
                                        </p:tav>
                                      </p:tavLst>
                                    </p:anim>
                                    <p:anim calcmode="lin" valueType="num">
                                      <p:cBhvr additive="base">
                                        <p:cTn id="12" dur="500" fill="hold"/>
                                        <p:tgtEl>
                                          <p:spTgt spid="20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35438"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pic>
        <p:nvPicPr>
          <p:cNvPr id="10" name="Gráfico 9" descr="Crescimento Comercial com preenchimento sólido">
            <a:extLst>
              <a:ext uri="{FF2B5EF4-FFF2-40B4-BE49-F238E27FC236}">
                <a16:creationId xmlns:a16="http://schemas.microsoft.com/office/drawing/2014/main" id="{28CF1CDC-B2CE-5299-88B7-D5ABC2217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470144" y="146151"/>
            <a:ext cx="3019586" cy="3019586"/>
          </a:xfrm>
          <a:prstGeom prst="rect">
            <a:avLst/>
          </a:prstGeom>
        </p:spPr>
      </p:pic>
      <p:pic>
        <p:nvPicPr>
          <p:cNvPr id="12" name="Gráfico 11" descr="Aspiração com preenchimento sólido">
            <a:extLst>
              <a:ext uri="{FF2B5EF4-FFF2-40B4-BE49-F238E27FC236}">
                <a16:creationId xmlns:a16="http://schemas.microsoft.com/office/drawing/2014/main" id="{86D9C5CB-35C9-2EDA-C409-AC2D034892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126525" y="3325983"/>
            <a:ext cx="3016800" cy="3016800"/>
          </a:xfrm>
          <a:prstGeom prst="rect">
            <a:avLst/>
          </a:prstGeom>
        </p:spPr>
      </p:pic>
      <p:sp>
        <p:nvSpPr>
          <p:cNvPr id="13" name="CaixaDeTexto 12">
            <a:extLst>
              <a:ext uri="{FF2B5EF4-FFF2-40B4-BE49-F238E27FC236}">
                <a16:creationId xmlns:a16="http://schemas.microsoft.com/office/drawing/2014/main" id="{D09D057F-1241-5CFA-C3EF-99A1BE780DAF}"/>
              </a:ext>
            </a:extLst>
          </p:cNvPr>
          <p:cNvSpPr txBox="1"/>
          <p:nvPr/>
        </p:nvSpPr>
        <p:spPr>
          <a:xfrm>
            <a:off x="2779823" y="2624064"/>
            <a:ext cx="5549377" cy="1938992"/>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Haveria possibilidade desenvolver e demonstrar as suas </a:t>
            </a:r>
            <a:r>
              <a:rPr lang="pt-BR" sz="2400" dirty="0" err="1">
                <a:solidFill>
                  <a:schemeClr val="tx1">
                    <a:lumMod val="85000"/>
                    <a:lumOff val="15000"/>
                  </a:schemeClr>
                </a:solidFill>
                <a:latin typeface="Gill Sans MT" panose="020B0502020104020203" pitchFamily="34" charset="0"/>
                <a:cs typeface="Sabon Next LT" panose="020B0502040204020203" pitchFamily="2" charset="0"/>
              </a:rPr>
              <a:t>softs</a:t>
            </a:r>
            <a:r>
              <a:rPr lang="pt-BR" sz="2400" dirty="0">
                <a:solidFill>
                  <a:schemeClr val="tx1">
                    <a:lumMod val="85000"/>
                    <a:lumOff val="15000"/>
                  </a:schemeClr>
                </a:solidFill>
                <a:latin typeface="Gill Sans MT" panose="020B0502020104020203" pitchFamily="34" charset="0"/>
                <a:cs typeface="Sabon Next LT" panose="020B0502040204020203" pitchFamily="2" charset="0"/>
              </a:rPr>
              <a:t> e </a:t>
            </a:r>
            <a:r>
              <a:rPr lang="pt-BR" sz="2400" dirty="0" err="1">
                <a:solidFill>
                  <a:schemeClr val="tx1">
                    <a:lumMod val="85000"/>
                    <a:lumOff val="15000"/>
                  </a:schemeClr>
                </a:solidFill>
                <a:latin typeface="Gill Sans MT" panose="020B0502020104020203" pitchFamily="34" charset="0"/>
                <a:cs typeface="Sabon Next LT" panose="020B0502040204020203" pitchFamily="2" charset="0"/>
              </a:rPr>
              <a:t>hardskills</a:t>
            </a:r>
            <a:r>
              <a:rPr lang="pt-BR" sz="2400" dirty="0">
                <a:solidFill>
                  <a:schemeClr val="tx1">
                    <a:lumMod val="85000"/>
                    <a:lumOff val="15000"/>
                  </a:schemeClr>
                </a:solidFill>
                <a:latin typeface="Gill Sans MT" panose="020B0502020104020203" pitchFamily="34" charset="0"/>
                <a:cs typeface="Sabon Next LT" panose="020B0502040204020203" pitchFamily="2" charset="0"/>
              </a:rPr>
              <a:t> tanto para outros desenvolvedores e para empresas ou empresários, fechando parcerias ou contratos   </a:t>
            </a:r>
          </a:p>
        </p:txBody>
      </p:sp>
    </p:spTree>
    <p:extLst>
      <p:ext uri="{BB962C8B-B14F-4D97-AF65-F5344CB8AC3E}">
        <p14:creationId xmlns:p14="http://schemas.microsoft.com/office/powerpoint/2010/main" val="1465147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 fill="hold"/>
                                        <p:tgtEl>
                                          <p:spTgt spid="12"/>
                                        </p:tgtEl>
                                        <p:attrNameLst>
                                          <p:attrName>ppt_x</p:attrName>
                                        </p:attrNameLst>
                                      </p:cBhvr>
                                      <p:tavLst>
                                        <p:tav tm="0">
                                          <p:val>
                                            <p:strVal val="1+#ppt_w/2"/>
                                          </p:val>
                                        </p:tav>
                                        <p:tav tm="100000">
                                          <p:val>
                                            <p:strVal val="#ppt_x"/>
                                          </p:val>
                                        </p:tav>
                                      </p:tavLst>
                                    </p:anim>
                                    <p:anim calcmode="lin" valueType="num">
                                      <p:cBhvr additive="base">
                                        <p:cTn id="12" dur="25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250"/>
                            </p:stCondLst>
                            <p:childTnLst>
                              <p:par>
                                <p:cTn id="14" presetID="16" presetClass="entr" presetSubtype="21"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35438"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13" name="CaixaDeTexto 12">
            <a:extLst>
              <a:ext uri="{FF2B5EF4-FFF2-40B4-BE49-F238E27FC236}">
                <a16:creationId xmlns:a16="http://schemas.microsoft.com/office/drawing/2014/main" id="{D09D057F-1241-5CFA-C3EF-99A1BE780DAF}"/>
              </a:ext>
            </a:extLst>
          </p:cNvPr>
          <p:cNvSpPr txBox="1"/>
          <p:nvPr/>
        </p:nvSpPr>
        <p:spPr>
          <a:xfrm>
            <a:off x="2278251" y="330314"/>
            <a:ext cx="7266875" cy="923330"/>
          </a:xfrm>
          <a:prstGeom prst="rect">
            <a:avLst/>
          </a:prstGeom>
          <a:noFill/>
          <a:ln w="76200">
            <a:noFill/>
          </a:ln>
        </p:spPr>
        <p:txBody>
          <a:bodyPr wrap="square" rtlCol="0">
            <a:spAutoFit/>
          </a:bodyPr>
          <a:lstStyle/>
          <a:p>
            <a:pPr algn="ctr"/>
            <a:r>
              <a:rPr lang="pt-BR" sz="5400" b="1" dirty="0">
                <a:solidFill>
                  <a:srgbClr val="92D050"/>
                </a:solidFill>
                <a:latin typeface="Agency FB" panose="020B0503020202020204" pitchFamily="34" charset="0"/>
                <a:cs typeface="Sabon Next LT" panose="020B0502040204020203" pitchFamily="2" charset="0"/>
              </a:rPr>
              <a:t>11/09/2024 - O PRIMEIRO</a:t>
            </a:r>
            <a:r>
              <a:rPr lang="pt-BR" sz="5400" b="1" dirty="0">
                <a:solidFill>
                  <a:srgbClr val="92D050"/>
                </a:solidFill>
                <a:latin typeface="Sabon Next LT" panose="02000500000000000000" pitchFamily="2" charset="0"/>
                <a:cs typeface="Sabon Next LT" panose="02000500000000000000" pitchFamily="2" charset="0"/>
              </a:rPr>
              <a:t> </a:t>
            </a:r>
            <a:r>
              <a:rPr lang="pt-BR" sz="5400" b="1" dirty="0">
                <a:solidFill>
                  <a:srgbClr val="92D050"/>
                </a:solidFill>
                <a:latin typeface="Agency FB" panose="020B0503020202020204" pitchFamily="34" charset="0"/>
                <a:cs typeface="Sabon Next LT" panose="020B0502040204020203" pitchFamily="2" charset="0"/>
              </a:rPr>
              <a:t>DIA</a:t>
            </a:r>
          </a:p>
        </p:txBody>
      </p:sp>
      <p:sp>
        <p:nvSpPr>
          <p:cNvPr id="4" name="Oval 51">
            <a:extLst>
              <a:ext uri="{FF2B5EF4-FFF2-40B4-BE49-F238E27FC236}">
                <a16:creationId xmlns:a16="http://schemas.microsoft.com/office/drawing/2014/main" id="{028C997E-92DC-BC70-2BD1-668088CF5F53}"/>
              </a:ext>
            </a:extLst>
          </p:cNvPr>
          <p:cNvSpPr/>
          <p:nvPr/>
        </p:nvSpPr>
        <p:spPr>
          <a:xfrm rot="5400000">
            <a:off x="1826427" y="5082460"/>
            <a:ext cx="451824" cy="4518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53">
            <a:extLst>
              <a:ext uri="{FF2B5EF4-FFF2-40B4-BE49-F238E27FC236}">
                <a16:creationId xmlns:a16="http://schemas.microsoft.com/office/drawing/2014/main" id="{B1A87B95-034E-DB2A-2405-CCA229647CBE}"/>
              </a:ext>
            </a:extLst>
          </p:cNvPr>
          <p:cNvSpPr/>
          <p:nvPr/>
        </p:nvSpPr>
        <p:spPr>
          <a:xfrm rot="5400000">
            <a:off x="1826427" y="2909087"/>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54">
            <a:extLst>
              <a:ext uri="{FF2B5EF4-FFF2-40B4-BE49-F238E27FC236}">
                <a16:creationId xmlns:a16="http://schemas.microsoft.com/office/drawing/2014/main" id="{1C9552D7-9266-9AC2-F989-5ED4F94CA522}"/>
              </a:ext>
            </a:extLst>
          </p:cNvPr>
          <p:cNvSpPr/>
          <p:nvPr/>
        </p:nvSpPr>
        <p:spPr>
          <a:xfrm rot="5400000">
            <a:off x="1826427" y="4358003"/>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55">
            <a:extLst>
              <a:ext uri="{FF2B5EF4-FFF2-40B4-BE49-F238E27FC236}">
                <a16:creationId xmlns:a16="http://schemas.microsoft.com/office/drawing/2014/main" id="{49B1E075-BE97-A3D9-9A9F-F9A085A4C5D1}"/>
              </a:ext>
            </a:extLst>
          </p:cNvPr>
          <p:cNvSpPr/>
          <p:nvPr/>
        </p:nvSpPr>
        <p:spPr>
          <a:xfrm rot="5400000">
            <a:off x="1826427" y="3633545"/>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58">
            <a:extLst>
              <a:ext uri="{FF2B5EF4-FFF2-40B4-BE49-F238E27FC236}">
                <a16:creationId xmlns:a16="http://schemas.microsoft.com/office/drawing/2014/main" id="{926921AE-E1BE-3DD9-85C1-91541E526DF4}"/>
              </a:ext>
            </a:extLst>
          </p:cNvPr>
          <p:cNvSpPr/>
          <p:nvPr/>
        </p:nvSpPr>
        <p:spPr>
          <a:xfrm rot="5400000">
            <a:off x="1826427" y="2184629"/>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aixaDeTexto 18">
            <a:extLst>
              <a:ext uri="{FF2B5EF4-FFF2-40B4-BE49-F238E27FC236}">
                <a16:creationId xmlns:a16="http://schemas.microsoft.com/office/drawing/2014/main" id="{6626F050-27FD-F408-090E-F1638258F415}"/>
              </a:ext>
            </a:extLst>
          </p:cNvPr>
          <p:cNvSpPr txBox="1"/>
          <p:nvPr/>
        </p:nvSpPr>
        <p:spPr>
          <a:xfrm>
            <a:off x="2107116" y="2190244"/>
            <a:ext cx="6828830" cy="461665"/>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Aberto a todo o público que adquiriu os ingressos</a:t>
            </a:r>
          </a:p>
        </p:txBody>
      </p:sp>
      <p:sp>
        <p:nvSpPr>
          <p:cNvPr id="20" name="CaixaDeTexto 19">
            <a:extLst>
              <a:ext uri="{FF2B5EF4-FFF2-40B4-BE49-F238E27FC236}">
                <a16:creationId xmlns:a16="http://schemas.microsoft.com/office/drawing/2014/main" id="{793890F0-E11F-5E87-373B-83C7C797012F}"/>
              </a:ext>
            </a:extLst>
          </p:cNvPr>
          <p:cNvSpPr txBox="1"/>
          <p:nvPr/>
        </p:nvSpPr>
        <p:spPr>
          <a:xfrm>
            <a:off x="2038332" y="2934904"/>
            <a:ext cx="6828830" cy="461665"/>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Palestras de abertura, demonstração de projetos,</a:t>
            </a:r>
          </a:p>
        </p:txBody>
      </p:sp>
      <p:sp>
        <p:nvSpPr>
          <p:cNvPr id="21" name="CaixaDeTexto 20">
            <a:extLst>
              <a:ext uri="{FF2B5EF4-FFF2-40B4-BE49-F238E27FC236}">
                <a16:creationId xmlns:a16="http://schemas.microsoft.com/office/drawing/2014/main" id="{D61AA72B-EE40-BD20-F93E-9F96AC4B2EE3}"/>
              </a:ext>
            </a:extLst>
          </p:cNvPr>
          <p:cNvSpPr txBox="1"/>
          <p:nvPr/>
        </p:nvSpPr>
        <p:spPr>
          <a:xfrm>
            <a:off x="2148845" y="3669202"/>
            <a:ext cx="6828830" cy="461665"/>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Testes de sistemas, exposição de novas tecnologias</a:t>
            </a:r>
          </a:p>
        </p:txBody>
      </p:sp>
      <p:sp>
        <p:nvSpPr>
          <p:cNvPr id="46" name="CaixaDeTexto 45">
            <a:extLst>
              <a:ext uri="{FF2B5EF4-FFF2-40B4-BE49-F238E27FC236}">
                <a16:creationId xmlns:a16="http://schemas.microsoft.com/office/drawing/2014/main" id="{D6FF827F-9358-6728-A3FD-746F569A7A7B}"/>
              </a:ext>
            </a:extLst>
          </p:cNvPr>
          <p:cNvSpPr txBox="1"/>
          <p:nvPr/>
        </p:nvSpPr>
        <p:spPr>
          <a:xfrm>
            <a:off x="2059004" y="4330333"/>
            <a:ext cx="6828830" cy="461665"/>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Performances artísticas,  como cosplays de jogos</a:t>
            </a:r>
          </a:p>
        </p:txBody>
      </p:sp>
      <p:sp>
        <p:nvSpPr>
          <p:cNvPr id="47" name="CaixaDeTexto 46">
            <a:extLst>
              <a:ext uri="{FF2B5EF4-FFF2-40B4-BE49-F238E27FC236}">
                <a16:creationId xmlns:a16="http://schemas.microsoft.com/office/drawing/2014/main" id="{267770CA-2595-BFF4-47C2-CC774859A4EF}"/>
              </a:ext>
            </a:extLst>
          </p:cNvPr>
          <p:cNvSpPr txBox="1"/>
          <p:nvPr/>
        </p:nvSpPr>
        <p:spPr>
          <a:xfrm>
            <a:off x="2382755" y="5082460"/>
            <a:ext cx="5193776" cy="461665"/>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Stands da cultura geek, nerd, tecnológica </a:t>
            </a:r>
          </a:p>
        </p:txBody>
      </p:sp>
    </p:spTree>
    <p:extLst>
      <p:ext uri="{BB962C8B-B14F-4D97-AF65-F5344CB8AC3E}">
        <p14:creationId xmlns:p14="http://schemas.microsoft.com/office/powerpoint/2010/main" val="2864405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1+#ppt_w/2"/>
                                          </p:val>
                                        </p:tav>
                                        <p:tav tm="100000">
                                          <p:val>
                                            <p:strVal val="#ppt_x"/>
                                          </p:val>
                                        </p:tav>
                                      </p:tavLst>
                                    </p:anim>
                                    <p:anim calcmode="lin" valueType="num">
                                      <p:cBhvr additive="base">
                                        <p:cTn id="37" dur="500" fill="hold"/>
                                        <p:tgtEl>
                                          <p:spTgt spid="21"/>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2" presetClass="entr" presetSubtype="4"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2" presetClass="entr" presetSubtype="4"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500" fill="hold"/>
                                        <p:tgtEl>
                                          <p:spTgt spid="46"/>
                                        </p:tgtEl>
                                        <p:attrNameLst>
                                          <p:attrName>ppt_x</p:attrName>
                                        </p:attrNameLst>
                                      </p:cBhvr>
                                      <p:tavLst>
                                        <p:tav tm="0">
                                          <p:val>
                                            <p:strVal val="#ppt_x"/>
                                          </p:val>
                                        </p:tav>
                                        <p:tav tm="100000">
                                          <p:val>
                                            <p:strVal val="#ppt_x"/>
                                          </p:val>
                                        </p:tav>
                                      </p:tavLst>
                                    </p:anim>
                                    <p:anim calcmode="lin" valueType="num">
                                      <p:cBhvr additive="base">
                                        <p:cTn id="47" dur="500" fill="hold"/>
                                        <p:tgtEl>
                                          <p:spTgt spid="46"/>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fill="hold"/>
                                        <p:tgtEl>
                                          <p:spTgt spid="47"/>
                                        </p:tgtEl>
                                        <p:attrNameLst>
                                          <p:attrName>ppt_x</p:attrName>
                                        </p:attrNameLst>
                                      </p:cBhvr>
                                      <p:tavLst>
                                        <p:tav tm="0">
                                          <p:val>
                                            <p:strVal val="#ppt_x"/>
                                          </p:val>
                                        </p:tav>
                                        <p:tav tm="100000">
                                          <p:val>
                                            <p:strVal val="#ppt_x"/>
                                          </p:val>
                                        </p:tav>
                                      </p:tavLst>
                                    </p:anim>
                                    <p:anim calcmode="lin" valueType="num">
                                      <p:cBhvr additive="base">
                                        <p:cTn id="5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animBg="1"/>
      <p:bldP spid="14" grpId="0" animBg="1"/>
      <p:bldP spid="15" grpId="0" animBg="1"/>
      <p:bldP spid="16" grpId="0" animBg="1"/>
      <p:bldP spid="17" grpId="0" animBg="1"/>
      <p:bldP spid="19" grpId="0"/>
      <p:bldP spid="20" grpId="0"/>
      <p:bldP spid="21" grpId="0"/>
      <p:bldP spid="46"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35438"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13" name="CaixaDeTexto 12">
            <a:extLst>
              <a:ext uri="{FF2B5EF4-FFF2-40B4-BE49-F238E27FC236}">
                <a16:creationId xmlns:a16="http://schemas.microsoft.com/office/drawing/2014/main" id="{D09D057F-1241-5CFA-C3EF-99A1BE780DAF}"/>
              </a:ext>
            </a:extLst>
          </p:cNvPr>
          <p:cNvSpPr txBox="1"/>
          <p:nvPr/>
        </p:nvSpPr>
        <p:spPr>
          <a:xfrm>
            <a:off x="2278251" y="330314"/>
            <a:ext cx="7651057" cy="923330"/>
          </a:xfrm>
          <a:prstGeom prst="rect">
            <a:avLst/>
          </a:prstGeom>
          <a:noFill/>
          <a:ln w="76200">
            <a:noFill/>
          </a:ln>
        </p:spPr>
        <p:txBody>
          <a:bodyPr wrap="square" rtlCol="0">
            <a:spAutoFit/>
          </a:bodyPr>
          <a:lstStyle/>
          <a:p>
            <a:pPr algn="ctr"/>
            <a:r>
              <a:rPr lang="pt-BR" sz="5400" b="1" dirty="0">
                <a:solidFill>
                  <a:srgbClr val="FEC630"/>
                </a:solidFill>
                <a:latin typeface="Agency FB" panose="020B0503020202020204" pitchFamily="34" charset="0"/>
                <a:cs typeface="Sabon Next LT" panose="020B0502040204020203" pitchFamily="2" charset="0"/>
              </a:rPr>
              <a:t>12/09/2024 - O SEGUNDO</a:t>
            </a:r>
            <a:r>
              <a:rPr lang="pt-BR" sz="5400" b="1" dirty="0">
                <a:solidFill>
                  <a:srgbClr val="FEC630"/>
                </a:solidFill>
                <a:latin typeface="Sabon Next LT" panose="02000500000000000000" pitchFamily="2" charset="0"/>
                <a:cs typeface="Sabon Next LT" panose="02000500000000000000" pitchFamily="2" charset="0"/>
              </a:rPr>
              <a:t> </a:t>
            </a:r>
            <a:r>
              <a:rPr lang="pt-BR" sz="5400" b="1" dirty="0">
                <a:solidFill>
                  <a:srgbClr val="FEC630"/>
                </a:solidFill>
                <a:latin typeface="Agency FB" panose="020B0503020202020204" pitchFamily="34" charset="0"/>
                <a:cs typeface="Sabon Next LT" panose="020B0502040204020203" pitchFamily="2" charset="0"/>
              </a:rPr>
              <a:t>DIA</a:t>
            </a:r>
          </a:p>
        </p:txBody>
      </p:sp>
      <p:sp>
        <p:nvSpPr>
          <p:cNvPr id="4" name="Oval 51">
            <a:extLst>
              <a:ext uri="{FF2B5EF4-FFF2-40B4-BE49-F238E27FC236}">
                <a16:creationId xmlns:a16="http://schemas.microsoft.com/office/drawing/2014/main" id="{028C997E-92DC-BC70-2BD1-668088CF5F53}"/>
              </a:ext>
            </a:extLst>
          </p:cNvPr>
          <p:cNvSpPr/>
          <p:nvPr/>
        </p:nvSpPr>
        <p:spPr>
          <a:xfrm rot="5400000">
            <a:off x="8889428" y="1721192"/>
            <a:ext cx="451824" cy="4518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53">
            <a:extLst>
              <a:ext uri="{FF2B5EF4-FFF2-40B4-BE49-F238E27FC236}">
                <a16:creationId xmlns:a16="http://schemas.microsoft.com/office/drawing/2014/main" id="{B1A87B95-034E-DB2A-2405-CCA229647CBE}"/>
              </a:ext>
            </a:extLst>
          </p:cNvPr>
          <p:cNvSpPr/>
          <p:nvPr/>
        </p:nvSpPr>
        <p:spPr>
          <a:xfrm rot="5400000">
            <a:off x="8903695" y="4166771"/>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54">
            <a:extLst>
              <a:ext uri="{FF2B5EF4-FFF2-40B4-BE49-F238E27FC236}">
                <a16:creationId xmlns:a16="http://schemas.microsoft.com/office/drawing/2014/main" id="{1C9552D7-9266-9AC2-F989-5ED4F94CA522}"/>
              </a:ext>
            </a:extLst>
          </p:cNvPr>
          <p:cNvSpPr/>
          <p:nvPr/>
        </p:nvSpPr>
        <p:spPr>
          <a:xfrm rot="5400000">
            <a:off x="8889428" y="2499069"/>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55">
            <a:extLst>
              <a:ext uri="{FF2B5EF4-FFF2-40B4-BE49-F238E27FC236}">
                <a16:creationId xmlns:a16="http://schemas.microsoft.com/office/drawing/2014/main" id="{49B1E075-BE97-A3D9-9A9F-F9A085A4C5D1}"/>
              </a:ext>
            </a:extLst>
          </p:cNvPr>
          <p:cNvSpPr/>
          <p:nvPr/>
        </p:nvSpPr>
        <p:spPr>
          <a:xfrm rot="5400000">
            <a:off x="8889428" y="3332842"/>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58">
            <a:extLst>
              <a:ext uri="{FF2B5EF4-FFF2-40B4-BE49-F238E27FC236}">
                <a16:creationId xmlns:a16="http://schemas.microsoft.com/office/drawing/2014/main" id="{926921AE-E1BE-3DD9-85C1-91541E526DF4}"/>
              </a:ext>
            </a:extLst>
          </p:cNvPr>
          <p:cNvSpPr/>
          <p:nvPr/>
        </p:nvSpPr>
        <p:spPr>
          <a:xfrm rot="5400000">
            <a:off x="8903695" y="4959738"/>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aixaDeTexto 18">
            <a:extLst>
              <a:ext uri="{FF2B5EF4-FFF2-40B4-BE49-F238E27FC236}">
                <a16:creationId xmlns:a16="http://schemas.microsoft.com/office/drawing/2014/main" id="{6626F050-27FD-F408-090E-F1638258F415}"/>
              </a:ext>
            </a:extLst>
          </p:cNvPr>
          <p:cNvSpPr txBox="1"/>
          <p:nvPr/>
        </p:nvSpPr>
        <p:spPr>
          <a:xfrm>
            <a:off x="2333135" y="2530398"/>
            <a:ext cx="6828830" cy="461665"/>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Espaços de Networking</a:t>
            </a:r>
          </a:p>
        </p:txBody>
      </p:sp>
      <p:sp>
        <p:nvSpPr>
          <p:cNvPr id="20" name="CaixaDeTexto 19">
            <a:extLst>
              <a:ext uri="{FF2B5EF4-FFF2-40B4-BE49-F238E27FC236}">
                <a16:creationId xmlns:a16="http://schemas.microsoft.com/office/drawing/2014/main" id="{793890F0-E11F-5E87-373B-83C7C797012F}"/>
              </a:ext>
            </a:extLst>
          </p:cNvPr>
          <p:cNvSpPr txBox="1"/>
          <p:nvPr/>
        </p:nvSpPr>
        <p:spPr>
          <a:xfrm>
            <a:off x="2518552" y="3957812"/>
            <a:ext cx="6193769" cy="830997"/>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Formações da área com certificado oferecidos por instituições de ensino</a:t>
            </a:r>
          </a:p>
        </p:txBody>
      </p:sp>
      <p:sp>
        <p:nvSpPr>
          <p:cNvPr id="21" name="CaixaDeTexto 20">
            <a:extLst>
              <a:ext uri="{FF2B5EF4-FFF2-40B4-BE49-F238E27FC236}">
                <a16:creationId xmlns:a16="http://schemas.microsoft.com/office/drawing/2014/main" id="{D61AA72B-EE40-BD20-F93E-9F96AC4B2EE3}"/>
              </a:ext>
            </a:extLst>
          </p:cNvPr>
          <p:cNvSpPr txBox="1"/>
          <p:nvPr/>
        </p:nvSpPr>
        <p:spPr>
          <a:xfrm>
            <a:off x="2278251" y="1598163"/>
            <a:ext cx="6828830" cy="830997"/>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Aberto a todos os inscritos, mas com foco para desenvolvedores</a:t>
            </a:r>
          </a:p>
        </p:txBody>
      </p:sp>
      <p:sp>
        <p:nvSpPr>
          <p:cNvPr id="46" name="CaixaDeTexto 45">
            <a:extLst>
              <a:ext uri="{FF2B5EF4-FFF2-40B4-BE49-F238E27FC236}">
                <a16:creationId xmlns:a16="http://schemas.microsoft.com/office/drawing/2014/main" id="{D6FF827F-9358-6728-A3FD-746F569A7A7B}"/>
              </a:ext>
            </a:extLst>
          </p:cNvPr>
          <p:cNvSpPr txBox="1"/>
          <p:nvPr/>
        </p:nvSpPr>
        <p:spPr>
          <a:xfrm>
            <a:off x="2284504" y="3251484"/>
            <a:ext cx="6828830" cy="461665"/>
          </a:xfrm>
          <a:prstGeom prst="rect">
            <a:avLst/>
          </a:prstGeom>
          <a:noFill/>
          <a:ln w="76200">
            <a:noFill/>
          </a:ln>
        </p:spPr>
        <p:txBody>
          <a:bodyPr wrap="square" rtlCol="0">
            <a:spAutoFit/>
          </a:bodyPr>
          <a:lstStyle/>
          <a:p>
            <a:pPr algn="ctr"/>
            <a:r>
              <a:rPr lang="pt-BR" sz="2400" dirty="0" err="1">
                <a:solidFill>
                  <a:schemeClr val="tx1">
                    <a:lumMod val="85000"/>
                    <a:lumOff val="15000"/>
                  </a:schemeClr>
                </a:solidFill>
                <a:latin typeface="Gill Sans MT" panose="020B0502020104020203" pitchFamily="34" charset="0"/>
                <a:cs typeface="Sabon Next LT" panose="020B0502040204020203" pitchFamily="2" charset="0"/>
              </a:rPr>
              <a:t>Hackathons</a:t>
            </a:r>
            <a:r>
              <a:rPr lang="pt-BR" sz="2400" dirty="0">
                <a:solidFill>
                  <a:schemeClr val="tx1">
                    <a:lumMod val="85000"/>
                    <a:lumOff val="15000"/>
                  </a:schemeClr>
                </a:solidFill>
                <a:latin typeface="Gill Sans MT" panose="020B0502020104020203" pitchFamily="34" charset="0"/>
                <a:cs typeface="Sabon Next LT" panose="020B0502040204020203" pitchFamily="2" charset="0"/>
              </a:rPr>
              <a:t> em geral</a:t>
            </a:r>
          </a:p>
        </p:txBody>
      </p:sp>
      <p:sp>
        <p:nvSpPr>
          <p:cNvPr id="47" name="CaixaDeTexto 46">
            <a:extLst>
              <a:ext uri="{FF2B5EF4-FFF2-40B4-BE49-F238E27FC236}">
                <a16:creationId xmlns:a16="http://schemas.microsoft.com/office/drawing/2014/main" id="{267770CA-2595-BFF4-47C2-CC774859A4EF}"/>
              </a:ext>
            </a:extLst>
          </p:cNvPr>
          <p:cNvSpPr txBox="1"/>
          <p:nvPr/>
        </p:nvSpPr>
        <p:spPr>
          <a:xfrm>
            <a:off x="2991789" y="4954817"/>
            <a:ext cx="5193776" cy="461665"/>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Workshops e Oficinas Práticas</a:t>
            </a:r>
          </a:p>
        </p:txBody>
      </p:sp>
    </p:spTree>
    <p:extLst>
      <p:ext uri="{BB962C8B-B14F-4D97-AF65-F5344CB8AC3E}">
        <p14:creationId xmlns:p14="http://schemas.microsoft.com/office/powerpoint/2010/main" val="2744487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0-#ppt_w/2"/>
                                          </p:val>
                                        </p:tav>
                                        <p:tav tm="100000">
                                          <p:val>
                                            <p:strVal val="#ppt_x"/>
                                          </p:val>
                                        </p:tav>
                                      </p:tavLst>
                                    </p:anim>
                                    <p:anim calcmode="lin" valueType="num">
                                      <p:cBhvr additive="base">
                                        <p:cTn id="33" dur="500" fill="hold"/>
                                        <p:tgtEl>
                                          <p:spTgt spid="4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0-#ppt_w/2"/>
                                          </p:val>
                                        </p:tav>
                                        <p:tav tm="100000">
                                          <p:val>
                                            <p:strVal val="#ppt_x"/>
                                          </p:val>
                                        </p:tav>
                                      </p:tavLst>
                                    </p:anim>
                                    <p:anim calcmode="lin" valueType="num">
                                      <p:cBhvr additive="base">
                                        <p:cTn id="43" dur="500" fill="hold"/>
                                        <p:tgtEl>
                                          <p:spTgt spid="20"/>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fill="hold"/>
                                        <p:tgtEl>
                                          <p:spTgt spid="47"/>
                                        </p:tgtEl>
                                        <p:attrNameLst>
                                          <p:attrName>ppt_x</p:attrName>
                                        </p:attrNameLst>
                                      </p:cBhvr>
                                      <p:tavLst>
                                        <p:tav tm="0">
                                          <p:val>
                                            <p:strVal val="0-#ppt_w/2"/>
                                          </p:val>
                                        </p:tav>
                                        <p:tav tm="100000">
                                          <p:val>
                                            <p:strVal val="#ppt_x"/>
                                          </p:val>
                                        </p:tav>
                                      </p:tavLst>
                                    </p:anim>
                                    <p:anim calcmode="lin" valueType="num">
                                      <p:cBhvr additive="base">
                                        <p:cTn id="53"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16" grpId="0" animBg="1"/>
      <p:bldP spid="17" grpId="0" animBg="1"/>
      <p:bldP spid="19" grpId="0"/>
      <p:bldP spid="20" grpId="0"/>
      <p:bldP spid="21" grpId="0"/>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35438"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13" name="CaixaDeTexto 12">
            <a:extLst>
              <a:ext uri="{FF2B5EF4-FFF2-40B4-BE49-F238E27FC236}">
                <a16:creationId xmlns:a16="http://schemas.microsoft.com/office/drawing/2014/main" id="{D09D057F-1241-5CFA-C3EF-99A1BE780DAF}"/>
              </a:ext>
            </a:extLst>
          </p:cNvPr>
          <p:cNvSpPr txBox="1"/>
          <p:nvPr/>
        </p:nvSpPr>
        <p:spPr>
          <a:xfrm>
            <a:off x="2278251" y="330314"/>
            <a:ext cx="7448080" cy="923330"/>
          </a:xfrm>
          <a:prstGeom prst="rect">
            <a:avLst/>
          </a:prstGeom>
          <a:noFill/>
          <a:ln w="76200">
            <a:noFill/>
          </a:ln>
        </p:spPr>
        <p:txBody>
          <a:bodyPr wrap="square" rtlCol="0">
            <a:spAutoFit/>
          </a:bodyPr>
          <a:lstStyle/>
          <a:p>
            <a:pPr algn="ctr"/>
            <a:r>
              <a:rPr lang="pt-BR" sz="5400" b="1" dirty="0">
                <a:solidFill>
                  <a:srgbClr val="00A0A8"/>
                </a:solidFill>
                <a:latin typeface="Agency FB" panose="020B0503020202020204" pitchFamily="34" charset="0"/>
                <a:cs typeface="Sabon Next LT" panose="020B0502040204020203" pitchFamily="2" charset="0"/>
              </a:rPr>
              <a:t>13/09/2024 - O TERCEIRO</a:t>
            </a:r>
            <a:r>
              <a:rPr lang="pt-BR" sz="5400" b="1" dirty="0">
                <a:solidFill>
                  <a:srgbClr val="00A0A8"/>
                </a:solidFill>
                <a:latin typeface="Sabon Next LT" panose="02000500000000000000" pitchFamily="2" charset="0"/>
                <a:cs typeface="Sabon Next LT" panose="02000500000000000000" pitchFamily="2" charset="0"/>
              </a:rPr>
              <a:t> </a:t>
            </a:r>
            <a:r>
              <a:rPr lang="pt-BR" sz="5400" b="1" dirty="0">
                <a:solidFill>
                  <a:srgbClr val="00A0A8"/>
                </a:solidFill>
                <a:latin typeface="Agency FB" panose="020B0503020202020204" pitchFamily="34" charset="0"/>
                <a:cs typeface="Sabon Next LT" panose="020B0502040204020203" pitchFamily="2" charset="0"/>
              </a:rPr>
              <a:t>DIA</a:t>
            </a:r>
          </a:p>
        </p:txBody>
      </p:sp>
      <p:sp>
        <p:nvSpPr>
          <p:cNvPr id="47" name="CaixaDeTexto 46">
            <a:extLst>
              <a:ext uri="{FF2B5EF4-FFF2-40B4-BE49-F238E27FC236}">
                <a16:creationId xmlns:a16="http://schemas.microsoft.com/office/drawing/2014/main" id="{267770CA-2595-BFF4-47C2-CC774859A4EF}"/>
              </a:ext>
            </a:extLst>
          </p:cNvPr>
          <p:cNvSpPr txBox="1"/>
          <p:nvPr/>
        </p:nvSpPr>
        <p:spPr>
          <a:xfrm>
            <a:off x="2198729" y="2803557"/>
            <a:ext cx="6783294" cy="1938992"/>
          </a:xfrm>
          <a:prstGeom prst="rect">
            <a:avLst/>
          </a:prstGeom>
          <a:noFill/>
          <a:ln w="76200">
            <a:noFill/>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Fechamento do evento com atividades livres de teste e execução de ferramentas e tecnologias, bate papo, e presença de influencers, focado em atrair pessoas, quebrando o preconceito de área ser muito difícil ou só para “nerds”</a:t>
            </a:r>
          </a:p>
        </p:txBody>
      </p:sp>
      <p:sp>
        <p:nvSpPr>
          <p:cNvPr id="4" name="Oval 51">
            <a:extLst>
              <a:ext uri="{FF2B5EF4-FFF2-40B4-BE49-F238E27FC236}">
                <a16:creationId xmlns:a16="http://schemas.microsoft.com/office/drawing/2014/main" id="{028C997E-92DC-BC70-2BD1-668088CF5F53}"/>
              </a:ext>
            </a:extLst>
          </p:cNvPr>
          <p:cNvSpPr/>
          <p:nvPr/>
        </p:nvSpPr>
        <p:spPr>
          <a:xfrm>
            <a:off x="1876715" y="1549913"/>
            <a:ext cx="451824" cy="4518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53">
            <a:extLst>
              <a:ext uri="{FF2B5EF4-FFF2-40B4-BE49-F238E27FC236}">
                <a16:creationId xmlns:a16="http://schemas.microsoft.com/office/drawing/2014/main" id="{B1A87B95-034E-DB2A-2405-CCA229647CBE}"/>
              </a:ext>
            </a:extLst>
          </p:cNvPr>
          <p:cNvSpPr/>
          <p:nvPr/>
        </p:nvSpPr>
        <p:spPr>
          <a:xfrm>
            <a:off x="4322294" y="1535646"/>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54">
            <a:extLst>
              <a:ext uri="{FF2B5EF4-FFF2-40B4-BE49-F238E27FC236}">
                <a16:creationId xmlns:a16="http://schemas.microsoft.com/office/drawing/2014/main" id="{1C9552D7-9266-9AC2-F989-5ED4F94CA522}"/>
              </a:ext>
            </a:extLst>
          </p:cNvPr>
          <p:cNvSpPr/>
          <p:nvPr/>
        </p:nvSpPr>
        <p:spPr>
          <a:xfrm>
            <a:off x="2654592" y="1549913"/>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55">
            <a:extLst>
              <a:ext uri="{FF2B5EF4-FFF2-40B4-BE49-F238E27FC236}">
                <a16:creationId xmlns:a16="http://schemas.microsoft.com/office/drawing/2014/main" id="{49B1E075-BE97-A3D9-9A9F-F9A085A4C5D1}"/>
              </a:ext>
            </a:extLst>
          </p:cNvPr>
          <p:cNvSpPr/>
          <p:nvPr/>
        </p:nvSpPr>
        <p:spPr>
          <a:xfrm>
            <a:off x="3488365" y="1549913"/>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58">
            <a:extLst>
              <a:ext uri="{FF2B5EF4-FFF2-40B4-BE49-F238E27FC236}">
                <a16:creationId xmlns:a16="http://schemas.microsoft.com/office/drawing/2014/main" id="{926921AE-E1BE-3DD9-85C1-91541E526DF4}"/>
              </a:ext>
            </a:extLst>
          </p:cNvPr>
          <p:cNvSpPr/>
          <p:nvPr/>
        </p:nvSpPr>
        <p:spPr>
          <a:xfrm>
            <a:off x="5115261" y="1535645"/>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51">
            <a:extLst>
              <a:ext uri="{FF2B5EF4-FFF2-40B4-BE49-F238E27FC236}">
                <a16:creationId xmlns:a16="http://schemas.microsoft.com/office/drawing/2014/main" id="{522318B8-2F23-906C-FC8E-875FE147C75D}"/>
              </a:ext>
            </a:extLst>
          </p:cNvPr>
          <p:cNvSpPr/>
          <p:nvPr/>
        </p:nvSpPr>
        <p:spPr>
          <a:xfrm>
            <a:off x="5879688" y="1517402"/>
            <a:ext cx="451824" cy="4518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53">
            <a:extLst>
              <a:ext uri="{FF2B5EF4-FFF2-40B4-BE49-F238E27FC236}">
                <a16:creationId xmlns:a16="http://schemas.microsoft.com/office/drawing/2014/main" id="{595E9485-C65B-B325-7412-416691399F22}"/>
              </a:ext>
            </a:extLst>
          </p:cNvPr>
          <p:cNvSpPr/>
          <p:nvPr/>
        </p:nvSpPr>
        <p:spPr>
          <a:xfrm>
            <a:off x="8325267" y="1503135"/>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54">
            <a:extLst>
              <a:ext uri="{FF2B5EF4-FFF2-40B4-BE49-F238E27FC236}">
                <a16:creationId xmlns:a16="http://schemas.microsoft.com/office/drawing/2014/main" id="{EA772F3F-A09C-DD12-3383-690378C6DB55}"/>
              </a:ext>
            </a:extLst>
          </p:cNvPr>
          <p:cNvSpPr/>
          <p:nvPr/>
        </p:nvSpPr>
        <p:spPr>
          <a:xfrm>
            <a:off x="6657565" y="1517402"/>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55">
            <a:extLst>
              <a:ext uri="{FF2B5EF4-FFF2-40B4-BE49-F238E27FC236}">
                <a16:creationId xmlns:a16="http://schemas.microsoft.com/office/drawing/2014/main" id="{00797AEA-2A1E-FDCE-D825-78BE9B24E436}"/>
              </a:ext>
            </a:extLst>
          </p:cNvPr>
          <p:cNvSpPr/>
          <p:nvPr/>
        </p:nvSpPr>
        <p:spPr>
          <a:xfrm>
            <a:off x="7491338" y="1517402"/>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58">
            <a:extLst>
              <a:ext uri="{FF2B5EF4-FFF2-40B4-BE49-F238E27FC236}">
                <a16:creationId xmlns:a16="http://schemas.microsoft.com/office/drawing/2014/main" id="{498AF75F-4557-04C3-D481-18C067CF3AEC}"/>
              </a:ext>
            </a:extLst>
          </p:cNvPr>
          <p:cNvSpPr/>
          <p:nvPr/>
        </p:nvSpPr>
        <p:spPr>
          <a:xfrm>
            <a:off x="9118234" y="1503134"/>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D8F2A550-6BE1-182A-B050-CBADB78BBCAB}"/>
              </a:ext>
            </a:extLst>
          </p:cNvPr>
          <p:cNvSpPr/>
          <p:nvPr/>
        </p:nvSpPr>
        <p:spPr>
          <a:xfrm rot="10800000">
            <a:off x="9141525" y="5816072"/>
            <a:ext cx="451824" cy="4518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3">
            <a:extLst>
              <a:ext uri="{FF2B5EF4-FFF2-40B4-BE49-F238E27FC236}">
                <a16:creationId xmlns:a16="http://schemas.microsoft.com/office/drawing/2014/main" id="{B88CB8E6-D27F-2B35-803A-21BD5C18B505}"/>
              </a:ext>
            </a:extLst>
          </p:cNvPr>
          <p:cNvSpPr/>
          <p:nvPr/>
        </p:nvSpPr>
        <p:spPr>
          <a:xfrm rot="10800000">
            <a:off x="6695946" y="5830339"/>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Oval 54">
            <a:extLst>
              <a:ext uri="{FF2B5EF4-FFF2-40B4-BE49-F238E27FC236}">
                <a16:creationId xmlns:a16="http://schemas.microsoft.com/office/drawing/2014/main" id="{85277C44-109B-B632-3CC3-AB3895A7BD58}"/>
              </a:ext>
            </a:extLst>
          </p:cNvPr>
          <p:cNvSpPr/>
          <p:nvPr/>
        </p:nvSpPr>
        <p:spPr>
          <a:xfrm rot="10800000">
            <a:off x="8363648" y="5816072"/>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5">
            <a:extLst>
              <a:ext uri="{FF2B5EF4-FFF2-40B4-BE49-F238E27FC236}">
                <a16:creationId xmlns:a16="http://schemas.microsoft.com/office/drawing/2014/main" id="{CDDE4FE8-84B4-7DE0-0386-29E32AF10E29}"/>
              </a:ext>
            </a:extLst>
          </p:cNvPr>
          <p:cNvSpPr/>
          <p:nvPr/>
        </p:nvSpPr>
        <p:spPr>
          <a:xfrm rot="10800000">
            <a:off x="7529875" y="5816072"/>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8">
            <a:extLst>
              <a:ext uri="{FF2B5EF4-FFF2-40B4-BE49-F238E27FC236}">
                <a16:creationId xmlns:a16="http://schemas.microsoft.com/office/drawing/2014/main" id="{3E59FB63-7B85-3F59-84BF-BD970CCD4CC8}"/>
              </a:ext>
            </a:extLst>
          </p:cNvPr>
          <p:cNvSpPr/>
          <p:nvPr/>
        </p:nvSpPr>
        <p:spPr>
          <a:xfrm rot="10800000">
            <a:off x="5902979" y="5830340"/>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1">
            <a:extLst>
              <a:ext uri="{FF2B5EF4-FFF2-40B4-BE49-F238E27FC236}">
                <a16:creationId xmlns:a16="http://schemas.microsoft.com/office/drawing/2014/main" id="{B8131223-B593-3D95-FCCA-88F9448D0124}"/>
              </a:ext>
            </a:extLst>
          </p:cNvPr>
          <p:cNvSpPr/>
          <p:nvPr/>
        </p:nvSpPr>
        <p:spPr>
          <a:xfrm rot="10800000">
            <a:off x="5138552" y="5848583"/>
            <a:ext cx="451824" cy="4518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3">
            <a:extLst>
              <a:ext uri="{FF2B5EF4-FFF2-40B4-BE49-F238E27FC236}">
                <a16:creationId xmlns:a16="http://schemas.microsoft.com/office/drawing/2014/main" id="{E7C4B5CE-A0DA-9EC7-C642-63050ABB46E4}"/>
              </a:ext>
            </a:extLst>
          </p:cNvPr>
          <p:cNvSpPr/>
          <p:nvPr/>
        </p:nvSpPr>
        <p:spPr>
          <a:xfrm rot="10800000">
            <a:off x="2692973" y="5862850"/>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Oval 54">
            <a:extLst>
              <a:ext uri="{FF2B5EF4-FFF2-40B4-BE49-F238E27FC236}">
                <a16:creationId xmlns:a16="http://schemas.microsoft.com/office/drawing/2014/main" id="{4DE9F12C-C07A-8D8D-2074-18F488581E6E}"/>
              </a:ext>
            </a:extLst>
          </p:cNvPr>
          <p:cNvSpPr/>
          <p:nvPr/>
        </p:nvSpPr>
        <p:spPr>
          <a:xfrm rot="10800000">
            <a:off x="4360675" y="5848583"/>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5">
            <a:extLst>
              <a:ext uri="{FF2B5EF4-FFF2-40B4-BE49-F238E27FC236}">
                <a16:creationId xmlns:a16="http://schemas.microsoft.com/office/drawing/2014/main" id="{4FBD6740-C93A-93AE-43E6-D1CD1F1F0F5A}"/>
              </a:ext>
            </a:extLst>
          </p:cNvPr>
          <p:cNvSpPr/>
          <p:nvPr/>
        </p:nvSpPr>
        <p:spPr>
          <a:xfrm rot="10800000">
            <a:off x="3526902" y="5848583"/>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58">
            <a:extLst>
              <a:ext uri="{FF2B5EF4-FFF2-40B4-BE49-F238E27FC236}">
                <a16:creationId xmlns:a16="http://schemas.microsoft.com/office/drawing/2014/main" id="{2032A998-611F-0470-8552-DC7B32C5AD0C}"/>
              </a:ext>
            </a:extLst>
          </p:cNvPr>
          <p:cNvSpPr/>
          <p:nvPr/>
        </p:nvSpPr>
        <p:spPr>
          <a:xfrm rot="10800000">
            <a:off x="1900006" y="5862851"/>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125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0-#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0-#ppt_w/2"/>
                                          </p:val>
                                        </p:tav>
                                        <p:tav tm="100000">
                                          <p:val>
                                            <p:strVal val="#ppt_x"/>
                                          </p:val>
                                        </p:tav>
                                      </p:tavLst>
                                    </p:anim>
                                    <p:anim calcmode="lin" valueType="num">
                                      <p:cBhvr additive="base">
                                        <p:cTn id="37" dur="500" fill="hold"/>
                                        <p:tgtEl>
                                          <p:spTgt spid="11"/>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500" fill="hold"/>
                                        <p:tgtEl>
                                          <p:spTgt spid="48"/>
                                        </p:tgtEl>
                                        <p:attrNameLst>
                                          <p:attrName>ppt_x</p:attrName>
                                        </p:attrNameLst>
                                      </p:cBhvr>
                                      <p:tavLst>
                                        <p:tav tm="0">
                                          <p:val>
                                            <p:strVal val="0-#ppt_w/2"/>
                                          </p:val>
                                        </p:tav>
                                        <p:tav tm="100000">
                                          <p:val>
                                            <p:strVal val="#ppt_x"/>
                                          </p:val>
                                        </p:tav>
                                      </p:tavLst>
                                    </p:anim>
                                    <p:anim calcmode="lin" valueType="num">
                                      <p:cBhvr additive="base">
                                        <p:cTn id="45" dur="500" fill="hold"/>
                                        <p:tgtEl>
                                          <p:spTgt spid="48"/>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0-#ppt_w/2"/>
                                          </p:val>
                                        </p:tav>
                                        <p:tav tm="100000">
                                          <p:val>
                                            <p:strVal val="#ppt_x"/>
                                          </p:val>
                                        </p:tav>
                                      </p:tavLst>
                                    </p:anim>
                                    <p:anim calcmode="lin" valueType="num">
                                      <p:cBhvr additive="base">
                                        <p:cTn id="49" dur="500" fill="hold"/>
                                        <p:tgtEl>
                                          <p:spTgt spid="12"/>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500" fill="hold"/>
                                        <p:tgtEl>
                                          <p:spTgt spid="49"/>
                                        </p:tgtEl>
                                        <p:attrNameLst>
                                          <p:attrName>ppt_x</p:attrName>
                                        </p:attrNameLst>
                                      </p:cBhvr>
                                      <p:tavLst>
                                        <p:tav tm="0">
                                          <p:val>
                                            <p:strVal val="0-#ppt_w/2"/>
                                          </p:val>
                                        </p:tav>
                                        <p:tav tm="100000">
                                          <p:val>
                                            <p:strVal val="#ppt_x"/>
                                          </p:val>
                                        </p:tav>
                                      </p:tavLst>
                                    </p:anim>
                                    <p:anim calcmode="lin" valueType="num">
                                      <p:cBhvr additive="base">
                                        <p:cTn id="53" dur="500" fill="hold"/>
                                        <p:tgtEl>
                                          <p:spTgt spid="49"/>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additive="base">
                                        <p:cTn id="56" dur="500" fill="hold"/>
                                        <p:tgtEl>
                                          <p:spTgt spid="53"/>
                                        </p:tgtEl>
                                        <p:attrNameLst>
                                          <p:attrName>ppt_x</p:attrName>
                                        </p:attrNameLst>
                                      </p:cBhvr>
                                      <p:tavLst>
                                        <p:tav tm="0">
                                          <p:val>
                                            <p:strVal val="1+#ppt_w/2"/>
                                          </p:val>
                                        </p:tav>
                                        <p:tav tm="100000">
                                          <p:val>
                                            <p:strVal val="#ppt_x"/>
                                          </p:val>
                                        </p:tav>
                                      </p:tavLst>
                                    </p:anim>
                                    <p:anim calcmode="lin" valueType="num">
                                      <p:cBhvr additive="base">
                                        <p:cTn id="57" dur="500" fill="hold"/>
                                        <p:tgtEl>
                                          <p:spTgt spid="53"/>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1+#ppt_w/2"/>
                                          </p:val>
                                        </p:tav>
                                        <p:tav tm="100000">
                                          <p:val>
                                            <p:strVal val="#ppt_x"/>
                                          </p:val>
                                        </p:tav>
                                      </p:tavLst>
                                    </p:anim>
                                    <p:anim calcmode="lin" valueType="num">
                                      <p:cBhvr additive="base">
                                        <p:cTn id="61" dur="500" fill="hold"/>
                                        <p:tgtEl>
                                          <p:spTgt spid="56"/>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 calcmode="lin" valueType="num">
                                      <p:cBhvr additive="base">
                                        <p:cTn id="64" dur="500" fill="hold"/>
                                        <p:tgtEl>
                                          <p:spTgt spid="57"/>
                                        </p:tgtEl>
                                        <p:attrNameLst>
                                          <p:attrName>ppt_x</p:attrName>
                                        </p:attrNameLst>
                                      </p:cBhvr>
                                      <p:tavLst>
                                        <p:tav tm="0">
                                          <p:val>
                                            <p:strVal val="1+#ppt_w/2"/>
                                          </p:val>
                                        </p:tav>
                                        <p:tav tm="100000">
                                          <p:val>
                                            <p:strVal val="#ppt_x"/>
                                          </p:val>
                                        </p:tav>
                                      </p:tavLst>
                                    </p:anim>
                                    <p:anim calcmode="lin" valueType="num">
                                      <p:cBhvr additive="base">
                                        <p:cTn id="65" dur="500" fill="hold"/>
                                        <p:tgtEl>
                                          <p:spTgt spid="57"/>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 calcmode="lin" valueType="num">
                                      <p:cBhvr additive="base">
                                        <p:cTn id="68" dur="500" fill="hold"/>
                                        <p:tgtEl>
                                          <p:spTgt spid="59"/>
                                        </p:tgtEl>
                                        <p:attrNameLst>
                                          <p:attrName>ppt_x</p:attrName>
                                        </p:attrNameLst>
                                      </p:cBhvr>
                                      <p:tavLst>
                                        <p:tav tm="0">
                                          <p:val>
                                            <p:strVal val="1+#ppt_w/2"/>
                                          </p:val>
                                        </p:tav>
                                        <p:tav tm="100000">
                                          <p:val>
                                            <p:strVal val="#ppt_x"/>
                                          </p:val>
                                        </p:tav>
                                      </p:tavLst>
                                    </p:anim>
                                    <p:anim calcmode="lin" valueType="num">
                                      <p:cBhvr additive="base">
                                        <p:cTn id="69" dur="500" fill="hold"/>
                                        <p:tgtEl>
                                          <p:spTgt spid="59"/>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60"/>
                                        </p:tgtEl>
                                        <p:attrNameLst>
                                          <p:attrName>style.visibility</p:attrName>
                                        </p:attrNameLst>
                                      </p:cBhvr>
                                      <p:to>
                                        <p:strVal val="visible"/>
                                      </p:to>
                                    </p:set>
                                    <p:anim calcmode="lin" valueType="num">
                                      <p:cBhvr additive="base">
                                        <p:cTn id="72" dur="500" fill="hold"/>
                                        <p:tgtEl>
                                          <p:spTgt spid="60"/>
                                        </p:tgtEl>
                                        <p:attrNameLst>
                                          <p:attrName>ppt_x</p:attrName>
                                        </p:attrNameLst>
                                      </p:cBhvr>
                                      <p:tavLst>
                                        <p:tav tm="0">
                                          <p:val>
                                            <p:strVal val="1+#ppt_w/2"/>
                                          </p:val>
                                        </p:tav>
                                        <p:tav tm="100000">
                                          <p:val>
                                            <p:strVal val="#ppt_x"/>
                                          </p:val>
                                        </p:tav>
                                      </p:tavLst>
                                    </p:anim>
                                    <p:anim calcmode="lin" valueType="num">
                                      <p:cBhvr additive="base">
                                        <p:cTn id="73" dur="500" fill="hold"/>
                                        <p:tgtEl>
                                          <p:spTgt spid="60"/>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 calcmode="lin" valueType="num">
                                      <p:cBhvr additive="base">
                                        <p:cTn id="76" dur="500" fill="hold"/>
                                        <p:tgtEl>
                                          <p:spTgt spid="58"/>
                                        </p:tgtEl>
                                        <p:attrNameLst>
                                          <p:attrName>ppt_x</p:attrName>
                                        </p:attrNameLst>
                                      </p:cBhvr>
                                      <p:tavLst>
                                        <p:tav tm="0">
                                          <p:val>
                                            <p:strVal val="1+#ppt_w/2"/>
                                          </p:val>
                                        </p:tav>
                                        <p:tav tm="100000">
                                          <p:val>
                                            <p:strVal val="#ppt_x"/>
                                          </p:val>
                                        </p:tav>
                                      </p:tavLst>
                                    </p:anim>
                                    <p:anim calcmode="lin" valueType="num">
                                      <p:cBhvr additive="base">
                                        <p:cTn id="77" dur="500" fill="hold"/>
                                        <p:tgtEl>
                                          <p:spTgt spid="58"/>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1+#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1+#ppt_w/2"/>
                                          </p:val>
                                        </p:tav>
                                        <p:tav tm="100000">
                                          <p:val>
                                            <p:strVal val="#ppt_x"/>
                                          </p:val>
                                        </p:tav>
                                      </p:tavLst>
                                    </p:anim>
                                    <p:anim calcmode="lin" valueType="num">
                                      <p:cBhvr additive="base">
                                        <p:cTn id="85" dur="500" fill="hold"/>
                                        <p:tgtEl>
                                          <p:spTgt spid="52"/>
                                        </p:tgtEl>
                                        <p:attrNameLst>
                                          <p:attrName>ppt_y</p:attrName>
                                        </p:attrNameLst>
                                      </p:cBhvr>
                                      <p:tavLst>
                                        <p:tav tm="0">
                                          <p:val>
                                            <p:strVal val="#ppt_y"/>
                                          </p:val>
                                        </p:tav>
                                        <p:tav tm="100000">
                                          <p:val>
                                            <p:strVal val="#ppt_y"/>
                                          </p:val>
                                        </p:tav>
                                      </p:tavLst>
                                    </p:anim>
                                  </p:childTnLst>
                                </p:cTn>
                              </p:par>
                              <p:par>
                                <p:cTn id="86" presetID="2" presetClass="entr" presetSubtype="2" fill="hold" grpId="0" nodeType="withEffect">
                                  <p:stCondLst>
                                    <p:cond delay="0"/>
                                  </p:stCondLst>
                                  <p:childTnLst>
                                    <p:set>
                                      <p:cBhvr>
                                        <p:cTn id="87" dur="1" fill="hold">
                                          <p:stCondLst>
                                            <p:cond delay="0"/>
                                          </p:stCondLst>
                                        </p:cTn>
                                        <p:tgtEl>
                                          <p:spTgt spid="54"/>
                                        </p:tgtEl>
                                        <p:attrNameLst>
                                          <p:attrName>style.visibility</p:attrName>
                                        </p:attrNameLst>
                                      </p:cBhvr>
                                      <p:to>
                                        <p:strVal val="visible"/>
                                      </p:to>
                                    </p:set>
                                    <p:anim calcmode="lin" valueType="num">
                                      <p:cBhvr additive="base">
                                        <p:cTn id="88" dur="500" fill="hold"/>
                                        <p:tgtEl>
                                          <p:spTgt spid="54"/>
                                        </p:tgtEl>
                                        <p:attrNameLst>
                                          <p:attrName>ppt_x</p:attrName>
                                        </p:attrNameLst>
                                      </p:cBhvr>
                                      <p:tavLst>
                                        <p:tav tm="0">
                                          <p:val>
                                            <p:strVal val="1+#ppt_w/2"/>
                                          </p:val>
                                        </p:tav>
                                        <p:tav tm="100000">
                                          <p:val>
                                            <p:strVal val="#ppt_x"/>
                                          </p:val>
                                        </p:tav>
                                      </p:tavLst>
                                    </p:anim>
                                    <p:anim calcmode="lin" valueType="num">
                                      <p:cBhvr additive="base">
                                        <p:cTn id="89" dur="500" fill="hold"/>
                                        <p:tgtEl>
                                          <p:spTgt spid="54"/>
                                        </p:tgtEl>
                                        <p:attrNameLst>
                                          <p:attrName>ppt_y</p:attrName>
                                        </p:attrNameLst>
                                      </p:cBhvr>
                                      <p:tavLst>
                                        <p:tav tm="0">
                                          <p:val>
                                            <p:strVal val="#ppt_y"/>
                                          </p:val>
                                        </p:tav>
                                        <p:tav tm="100000">
                                          <p:val>
                                            <p:strVal val="#ppt_y"/>
                                          </p:val>
                                        </p:tav>
                                      </p:tavLst>
                                    </p:anim>
                                  </p:childTnLst>
                                </p:cTn>
                              </p:par>
                              <p:par>
                                <p:cTn id="90" presetID="2" presetClass="entr" presetSubtype="2"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 calcmode="lin" valueType="num">
                                      <p:cBhvr additive="base">
                                        <p:cTn id="92" dur="500" fill="hold"/>
                                        <p:tgtEl>
                                          <p:spTgt spid="55"/>
                                        </p:tgtEl>
                                        <p:attrNameLst>
                                          <p:attrName>ppt_x</p:attrName>
                                        </p:attrNameLst>
                                      </p:cBhvr>
                                      <p:tavLst>
                                        <p:tav tm="0">
                                          <p:val>
                                            <p:strVal val="1+#ppt_w/2"/>
                                          </p:val>
                                        </p:tav>
                                        <p:tav tm="100000">
                                          <p:val>
                                            <p:strVal val="#ppt_x"/>
                                          </p:val>
                                        </p:tav>
                                      </p:tavLst>
                                    </p:anim>
                                    <p:anim calcmode="lin" valueType="num">
                                      <p:cBhvr additive="base">
                                        <p:cTn id="93"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7" grpId="0"/>
      <p:bldP spid="4" grpId="0" animBg="1"/>
      <p:bldP spid="14" grpId="0" animBg="1"/>
      <p:bldP spid="15" grpId="0" animBg="1"/>
      <p:bldP spid="16" grpId="0" animBg="1"/>
      <p:bldP spid="17" grpId="0" animBg="1"/>
      <p:bldP spid="11" grpId="0" animBg="1"/>
      <p:bldP spid="12" grpId="0" animBg="1"/>
      <p:bldP spid="18" grpId="0" animBg="1"/>
      <p:bldP spid="48" grpId="0" animBg="1"/>
      <p:bldP spid="49"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061"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585230"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3" name="CaixaDeTexto 2">
            <a:extLst>
              <a:ext uri="{FF2B5EF4-FFF2-40B4-BE49-F238E27FC236}">
                <a16:creationId xmlns:a16="http://schemas.microsoft.com/office/drawing/2014/main" id="{909E650B-CAC0-4B09-06F6-66F24FF6D70B}"/>
              </a:ext>
            </a:extLst>
          </p:cNvPr>
          <p:cNvSpPr txBox="1"/>
          <p:nvPr/>
        </p:nvSpPr>
        <p:spPr>
          <a:xfrm>
            <a:off x="2036690" y="977805"/>
            <a:ext cx="6783294" cy="3046988"/>
          </a:xfrm>
          <a:prstGeom prst="rect">
            <a:avLst/>
          </a:prstGeom>
          <a:noFill/>
          <a:ln w="76200">
            <a:noFill/>
          </a:ln>
        </p:spPr>
        <p:txBody>
          <a:bodyPr wrap="square" rtlCol="0">
            <a:spAutoFit/>
          </a:bodyPr>
          <a:lstStyle/>
          <a:p>
            <a:pPr algn="ctr"/>
            <a:endParaRPr lang="pt-BR" sz="2400" dirty="0">
              <a:solidFill>
                <a:schemeClr val="tx1">
                  <a:lumMod val="85000"/>
                  <a:lumOff val="15000"/>
                </a:schemeClr>
              </a:solidFill>
              <a:latin typeface="Gill Sans MT" panose="020B0502020104020203" pitchFamily="34" charset="0"/>
              <a:cs typeface="Sabon Next LT" panose="020B0502040204020203" pitchFamily="2" charset="0"/>
            </a:endParaRPr>
          </a:p>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Este evento, representa uma oportunidade para conectar entusiastas de tecnologia, profissionais experientes e público em geral.  A sua divisão temática permite atender às diferentes necessidades e níveis de conhecimento dos participantes, oferecendo desde a introdução ao tema até a possibilidade de aprofundamento técnico. </a:t>
            </a:r>
          </a:p>
        </p:txBody>
      </p:sp>
      <p:sp>
        <p:nvSpPr>
          <p:cNvPr id="11" name="CaixaDeTexto 10">
            <a:extLst>
              <a:ext uri="{FF2B5EF4-FFF2-40B4-BE49-F238E27FC236}">
                <a16:creationId xmlns:a16="http://schemas.microsoft.com/office/drawing/2014/main" id="{CE508C23-BE71-D4F1-2C1E-CC8B06A94351}"/>
              </a:ext>
            </a:extLst>
          </p:cNvPr>
          <p:cNvSpPr txBox="1"/>
          <p:nvPr/>
        </p:nvSpPr>
        <p:spPr>
          <a:xfrm>
            <a:off x="1675084" y="268256"/>
            <a:ext cx="7448080" cy="923330"/>
          </a:xfrm>
          <a:prstGeom prst="rect">
            <a:avLst/>
          </a:prstGeom>
          <a:noFill/>
          <a:ln w="76200">
            <a:noFill/>
          </a:ln>
        </p:spPr>
        <p:txBody>
          <a:bodyPr wrap="square" rtlCol="0">
            <a:spAutoFit/>
          </a:bodyPr>
          <a:lstStyle/>
          <a:p>
            <a:pPr algn="ctr"/>
            <a:r>
              <a:rPr lang="pt-BR" sz="5400" b="1" dirty="0">
                <a:solidFill>
                  <a:srgbClr val="5D7373"/>
                </a:solidFill>
                <a:latin typeface="Agency FB" panose="020B0503020202020204" pitchFamily="34" charset="0"/>
                <a:cs typeface="Sabon Next LT" panose="020B0502040204020203" pitchFamily="2" charset="0"/>
              </a:rPr>
              <a:t>Conclusão</a:t>
            </a:r>
          </a:p>
        </p:txBody>
      </p:sp>
      <p:sp>
        <p:nvSpPr>
          <p:cNvPr id="13" name="Elipse 12">
            <a:extLst>
              <a:ext uri="{FF2B5EF4-FFF2-40B4-BE49-F238E27FC236}">
                <a16:creationId xmlns:a16="http://schemas.microsoft.com/office/drawing/2014/main" id="{C12F0C0D-4C28-E450-4B0E-B161D968CE88}"/>
              </a:ext>
            </a:extLst>
          </p:cNvPr>
          <p:cNvSpPr/>
          <p:nvPr/>
        </p:nvSpPr>
        <p:spPr>
          <a:xfrm>
            <a:off x="2230964" y="3964016"/>
            <a:ext cx="2873725" cy="2873725"/>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3671CAFE-4DE1-A5B8-1405-1C835A751F89}"/>
              </a:ext>
            </a:extLst>
          </p:cNvPr>
          <p:cNvSpPr/>
          <p:nvPr/>
        </p:nvSpPr>
        <p:spPr>
          <a:xfrm>
            <a:off x="5634967" y="3933628"/>
            <a:ext cx="2873725" cy="2873725"/>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37149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061"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581170" y="-6445"/>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3" name="CaixaDeTexto 2">
            <a:extLst>
              <a:ext uri="{FF2B5EF4-FFF2-40B4-BE49-F238E27FC236}">
                <a16:creationId xmlns:a16="http://schemas.microsoft.com/office/drawing/2014/main" id="{909E650B-CAC0-4B09-06F6-66F24FF6D70B}"/>
              </a:ext>
            </a:extLst>
          </p:cNvPr>
          <p:cNvSpPr txBox="1"/>
          <p:nvPr/>
        </p:nvSpPr>
        <p:spPr>
          <a:xfrm>
            <a:off x="2036690" y="977805"/>
            <a:ext cx="6783294" cy="2677656"/>
          </a:xfrm>
          <a:prstGeom prst="rect">
            <a:avLst/>
          </a:prstGeom>
          <a:noFill/>
          <a:ln w="76200">
            <a:noFill/>
          </a:ln>
        </p:spPr>
        <p:txBody>
          <a:bodyPr wrap="square" rtlCol="0">
            <a:spAutoFit/>
          </a:bodyPr>
          <a:lstStyle/>
          <a:p>
            <a:pPr algn="ctr"/>
            <a:endParaRPr lang="pt-BR" sz="2400" dirty="0">
              <a:solidFill>
                <a:schemeClr val="tx1">
                  <a:lumMod val="85000"/>
                  <a:lumOff val="15000"/>
                </a:schemeClr>
              </a:solidFill>
              <a:latin typeface="Gill Sans MT" panose="020B0502020104020203" pitchFamily="34" charset="0"/>
              <a:cs typeface="Sabon Next LT" panose="020B0502040204020203" pitchFamily="2" charset="0"/>
            </a:endParaRPr>
          </a:p>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Com uma programação diversificada e envolvente, o evento busca não apenas informar, mas também inspirar e fomentar a troca de ideias e experiências, contribuindo assim para o crescimento e desenvolvimento contínuo da comunidade tecnológica.</a:t>
            </a:r>
          </a:p>
        </p:txBody>
      </p:sp>
      <p:sp>
        <p:nvSpPr>
          <p:cNvPr id="11" name="CaixaDeTexto 10">
            <a:extLst>
              <a:ext uri="{FF2B5EF4-FFF2-40B4-BE49-F238E27FC236}">
                <a16:creationId xmlns:a16="http://schemas.microsoft.com/office/drawing/2014/main" id="{CE508C23-BE71-D4F1-2C1E-CC8B06A94351}"/>
              </a:ext>
            </a:extLst>
          </p:cNvPr>
          <p:cNvSpPr txBox="1"/>
          <p:nvPr/>
        </p:nvSpPr>
        <p:spPr>
          <a:xfrm>
            <a:off x="1675084" y="268256"/>
            <a:ext cx="7448080" cy="923330"/>
          </a:xfrm>
          <a:prstGeom prst="rect">
            <a:avLst/>
          </a:prstGeom>
          <a:noFill/>
          <a:ln w="76200">
            <a:noFill/>
          </a:ln>
        </p:spPr>
        <p:txBody>
          <a:bodyPr wrap="square" rtlCol="0">
            <a:spAutoFit/>
          </a:bodyPr>
          <a:lstStyle/>
          <a:p>
            <a:pPr algn="ctr"/>
            <a:r>
              <a:rPr lang="pt-BR" sz="5400" b="1" dirty="0">
                <a:solidFill>
                  <a:srgbClr val="5D7373"/>
                </a:solidFill>
                <a:latin typeface="Agency FB" panose="020B0503020202020204" pitchFamily="34" charset="0"/>
                <a:cs typeface="Sabon Next LT" panose="020B0502040204020203" pitchFamily="2" charset="0"/>
              </a:rPr>
              <a:t>Conclusão</a:t>
            </a:r>
          </a:p>
        </p:txBody>
      </p:sp>
      <p:sp>
        <p:nvSpPr>
          <p:cNvPr id="13" name="Elipse 12">
            <a:extLst>
              <a:ext uri="{FF2B5EF4-FFF2-40B4-BE49-F238E27FC236}">
                <a16:creationId xmlns:a16="http://schemas.microsoft.com/office/drawing/2014/main" id="{C12F0C0D-4C28-E450-4B0E-B161D968CE88}"/>
              </a:ext>
            </a:extLst>
          </p:cNvPr>
          <p:cNvSpPr/>
          <p:nvPr/>
        </p:nvSpPr>
        <p:spPr>
          <a:xfrm>
            <a:off x="2230964" y="3964016"/>
            <a:ext cx="2873725" cy="2873725"/>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3671CAFE-4DE1-A5B8-1405-1C835A751F89}"/>
              </a:ext>
            </a:extLst>
          </p:cNvPr>
          <p:cNvSpPr/>
          <p:nvPr/>
        </p:nvSpPr>
        <p:spPr>
          <a:xfrm>
            <a:off x="5800317" y="3964015"/>
            <a:ext cx="2873725" cy="2873725"/>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3517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061"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585230"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2158164"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79" name="Agrupar 78">
            <a:extLst>
              <a:ext uri="{FF2B5EF4-FFF2-40B4-BE49-F238E27FC236}">
                <a16:creationId xmlns:a16="http://schemas.microsoft.com/office/drawing/2014/main" id="{6D79BA4F-5D01-B1FE-5929-22E91E96C69C}"/>
              </a:ext>
            </a:extLst>
          </p:cNvPr>
          <p:cNvGrpSpPr/>
          <p:nvPr/>
        </p:nvGrpSpPr>
        <p:grpSpPr>
          <a:xfrm>
            <a:off x="1111691" y="997752"/>
            <a:ext cx="6841570" cy="2431248"/>
            <a:chOff x="491612" y="2022009"/>
            <a:chExt cx="6841570" cy="2431248"/>
          </a:xfrm>
        </p:grpSpPr>
        <p:sp>
          <p:nvSpPr>
            <p:cNvPr id="65" name="Retângulo 64">
              <a:extLst>
                <a:ext uri="{FF2B5EF4-FFF2-40B4-BE49-F238E27FC236}">
                  <a16:creationId xmlns:a16="http://schemas.microsoft.com/office/drawing/2014/main" id="{B17A5C68-2237-2045-143F-FCAFE9E66DF5}"/>
                </a:ext>
              </a:extLst>
            </p:cNvPr>
            <p:cNvSpPr/>
            <p:nvPr/>
          </p:nvSpPr>
          <p:spPr>
            <a:xfrm>
              <a:off x="491612" y="2807329"/>
              <a:ext cx="76340" cy="621671"/>
            </a:xfrm>
            <a:prstGeom prst="rect">
              <a:avLst/>
            </a:pr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8" name="Agrupar 77">
              <a:extLst>
                <a:ext uri="{FF2B5EF4-FFF2-40B4-BE49-F238E27FC236}">
                  <a16:creationId xmlns:a16="http://schemas.microsoft.com/office/drawing/2014/main" id="{D876ED03-1FDA-521A-AF1D-42F6147C7630}"/>
                </a:ext>
              </a:extLst>
            </p:cNvPr>
            <p:cNvGrpSpPr/>
            <p:nvPr/>
          </p:nvGrpSpPr>
          <p:grpSpPr>
            <a:xfrm>
              <a:off x="514458" y="2022009"/>
              <a:ext cx="6818724" cy="2431248"/>
              <a:chOff x="514458" y="2022009"/>
              <a:chExt cx="6818724" cy="2431248"/>
            </a:xfrm>
          </p:grpSpPr>
          <p:sp>
            <p:nvSpPr>
              <p:cNvPr id="3" name="CaixaDeTexto 2">
                <a:extLst>
                  <a:ext uri="{FF2B5EF4-FFF2-40B4-BE49-F238E27FC236}">
                    <a16:creationId xmlns:a16="http://schemas.microsoft.com/office/drawing/2014/main" id="{4A582B37-7B6B-1A0B-1209-EFE60C2FC47E}"/>
                  </a:ext>
                </a:extLst>
              </p:cNvPr>
              <p:cNvSpPr txBox="1"/>
              <p:nvPr/>
            </p:nvSpPr>
            <p:spPr>
              <a:xfrm>
                <a:off x="651378" y="2024345"/>
                <a:ext cx="6632529" cy="2308324"/>
              </a:xfrm>
              <a:prstGeom prst="rect">
                <a:avLst/>
              </a:prstGeom>
              <a:noFill/>
              <a:ln w="76200">
                <a:noFill/>
                <a:prstDash val="lgDash"/>
              </a:ln>
            </p:spPr>
            <p:txBody>
              <a:bodyPr wrap="square" rtlCol="0">
                <a:spAutoFit/>
              </a:bodyPr>
              <a:lstStyle/>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
                </a:r>
                <a:br>
                  <a:rPr lang="pt-BR" sz="2400" dirty="0">
                    <a:solidFill>
                      <a:schemeClr val="tx1">
                        <a:lumMod val="85000"/>
                        <a:lumOff val="15000"/>
                      </a:schemeClr>
                    </a:solidFill>
                    <a:latin typeface="Gill Sans MT" panose="020B0502020104020203" pitchFamily="34" charset="0"/>
                    <a:cs typeface="Sabon Next LT" panose="020B0502040204020203" pitchFamily="2" charset="0"/>
                  </a:rPr>
                </a:br>
                <a:r>
                  <a:rPr lang="pt-BR" sz="2400" dirty="0">
                    <a:solidFill>
                      <a:schemeClr val="tx1">
                        <a:lumMod val="85000"/>
                        <a:lumOff val="15000"/>
                      </a:schemeClr>
                    </a:solidFill>
                    <a:latin typeface="Gill Sans MT" panose="020B0502020104020203" pitchFamily="34" charset="0"/>
                    <a:cs typeface="Sabon Next LT" panose="020B0502040204020203" pitchFamily="2" charset="0"/>
                  </a:rPr>
                  <a:t>"Como a sinfonia etérea de um universo em expansão, a tecnologia deve continuar seu crescimento inexorável, tecendo os fios do progresso e o curso da evolução humana.“</a:t>
                </a:r>
              </a:p>
              <a:p>
                <a:pPr algn="ctr"/>
                <a:r>
                  <a:rPr lang="pt-BR" sz="2400" dirty="0">
                    <a:solidFill>
                      <a:schemeClr val="tx1">
                        <a:lumMod val="85000"/>
                        <a:lumOff val="15000"/>
                      </a:schemeClr>
                    </a:solidFill>
                    <a:latin typeface="Gill Sans MT" panose="020B0502020104020203" pitchFamily="34" charset="0"/>
                    <a:cs typeface="Sabon Next LT" panose="020B0502040204020203" pitchFamily="2" charset="0"/>
                  </a:rPr>
                  <a:t>-Chat GPT</a:t>
                </a:r>
              </a:p>
            </p:txBody>
          </p:sp>
          <p:grpSp>
            <p:nvGrpSpPr>
              <p:cNvPr id="77" name="Agrupar 76">
                <a:extLst>
                  <a:ext uri="{FF2B5EF4-FFF2-40B4-BE49-F238E27FC236}">
                    <a16:creationId xmlns:a16="http://schemas.microsoft.com/office/drawing/2014/main" id="{9A50D2C5-5417-8166-69A3-F9407556F453}"/>
                  </a:ext>
                </a:extLst>
              </p:cNvPr>
              <p:cNvGrpSpPr/>
              <p:nvPr/>
            </p:nvGrpSpPr>
            <p:grpSpPr>
              <a:xfrm>
                <a:off x="514458" y="2022009"/>
                <a:ext cx="6818724" cy="2431248"/>
                <a:chOff x="491612" y="1983157"/>
                <a:chExt cx="6818724" cy="2431248"/>
              </a:xfrm>
            </p:grpSpPr>
            <p:sp>
              <p:nvSpPr>
                <p:cNvPr id="54" name="Retângulo 53">
                  <a:extLst>
                    <a:ext uri="{FF2B5EF4-FFF2-40B4-BE49-F238E27FC236}">
                      <a16:creationId xmlns:a16="http://schemas.microsoft.com/office/drawing/2014/main" id="{356E9DD4-F2FF-5E42-CB55-CEC5ABC9EC49}"/>
                    </a:ext>
                  </a:extLst>
                </p:cNvPr>
                <p:cNvSpPr/>
                <p:nvPr/>
              </p:nvSpPr>
              <p:spPr>
                <a:xfrm>
                  <a:off x="7233719" y="2830717"/>
                  <a:ext cx="76340" cy="621671"/>
                </a:xfrm>
                <a:prstGeom prst="rect">
                  <a:avLst/>
                </a:pr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D4F2CA39-BFF6-43DB-A9D3-0D31839B0890}"/>
                    </a:ext>
                  </a:extLst>
                </p:cNvPr>
                <p:cNvSpPr/>
                <p:nvPr/>
              </p:nvSpPr>
              <p:spPr>
                <a:xfrm>
                  <a:off x="7233996" y="3654737"/>
                  <a:ext cx="76340" cy="621671"/>
                </a:xfrm>
                <a:prstGeom prst="rect">
                  <a:avLst/>
                </a:pr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9DE30435-7CB3-FBAE-E3FF-A35D91E10B6E}"/>
                    </a:ext>
                  </a:extLst>
                </p:cNvPr>
                <p:cNvSpPr/>
                <p:nvPr/>
              </p:nvSpPr>
              <p:spPr>
                <a:xfrm rot="5400000">
                  <a:off x="6801350" y="4065399"/>
                  <a:ext cx="76340" cy="621671"/>
                </a:xfrm>
                <a:prstGeom prst="rect">
                  <a:avLst/>
                </a:pr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B2266205-F2FB-05EB-E548-94849A53D582}"/>
                    </a:ext>
                  </a:extLst>
                </p:cNvPr>
                <p:cNvSpPr/>
                <p:nvPr/>
              </p:nvSpPr>
              <p:spPr>
                <a:xfrm rot="5400000">
                  <a:off x="5960235" y="4060004"/>
                  <a:ext cx="76340" cy="621671"/>
                </a:xfrm>
                <a:prstGeom prst="rect">
                  <a:avLst/>
                </a:pr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A9A2F1A5-22CE-2851-EADB-47A48D0C8BBF}"/>
                    </a:ext>
                  </a:extLst>
                </p:cNvPr>
                <p:cNvSpPr/>
                <p:nvPr/>
              </p:nvSpPr>
              <p:spPr>
                <a:xfrm rot="5400000">
                  <a:off x="5119120" y="4060645"/>
                  <a:ext cx="76340" cy="621671"/>
                </a:xfrm>
                <a:prstGeom prst="rect">
                  <a:avLst/>
                </a:pr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5307C932-0CDC-CD15-1EBB-E217667E34D3}"/>
                    </a:ext>
                  </a:extLst>
                </p:cNvPr>
                <p:cNvSpPr/>
                <p:nvPr/>
              </p:nvSpPr>
              <p:spPr>
                <a:xfrm rot="5400000">
                  <a:off x="4278005" y="4061286"/>
                  <a:ext cx="76340" cy="621671"/>
                </a:xfrm>
                <a:prstGeom prst="rect">
                  <a:avLst/>
                </a:pr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tângulo 59">
                  <a:extLst>
                    <a:ext uri="{FF2B5EF4-FFF2-40B4-BE49-F238E27FC236}">
                      <a16:creationId xmlns:a16="http://schemas.microsoft.com/office/drawing/2014/main" id="{0274722A-041C-54EB-0B30-C75F3B731F5B}"/>
                    </a:ext>
                  </a:extLst>
                </p:cNvPr>
                <p:cNvSpPr/>
                <p:nvPr/>
              </p:nvSpPr>
              <p:spPr>
                <a:xfrm rot="5400000">
                  <a:off x="3436890" y="4061927"/>
                  <a:ext cx="76340" cy="621671"/>
                </a:xfrm>
                <a:prstGeom prst="rect">
                  <a:avLst/>
                </a:pr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D900953-973A-37AF-C221-634B8BD01A34}"/>
                    </a:ext>
                  </a:extLst>
                </p:cNvPr>
                <p:cNvSpPr/>
                <p:nvPr/>
              </p:nvSpPr>
              <p:spPr>
                <a:xfrm rot="5400000">
                  <a:off x="2595775" y="4062568"/>
                  <a:ext cx="76340" cy="621671"/>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A349BEAF-F592-64DB-985A-2882BE969136}"/>
                    </a:ext>
                  </a:extLst>
                </p:cNvPr>
                <p:cNvSpPr/>
                <p:nvPr/>
              </p:nvSpPr>
              <p:spPr>
                <a:xfrm rot="5400000">
                  <a:off x="1754660" y="4063209"/>
                  <a:ext cx="76340" cy="621671"/>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tângulo 62">
                  <a:extLst>
                    <a:ext uri="{FF2B5EF4-FFF2-40B4-BE49-F238E27FC236}">
                      <a16:creationId xmlns:a16="http://schemas.microsoft.com/office/drawing/2014/main" id="{209600DF-DF2A-4F18-19EC-89EF47B6EBA0}"/>
                    </a:ext>
                  </a:extLst>
                </p:cNvPr>
                <p:cNvSpPr/>
                <p:nvPr/>
              </p:nvSpPr>
              <p:spPr>
                <a:xfrm rot="5400000">
                  <a:off x="913545" y="4063850"/>
                  <a:ext cx="76340" cy="621671"/>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2A50EE0C-D101-CA29-BBE4-84695436CC52}"/>
                    </a:ext>
                  </a:extLst>
                </p:cNvPr>
                <p:cNvSpPr/>
                <p:nvPr/>
              </p:nvSpPr>
              <p:spPr>
                <a:xfrm>
                  <a:off x="491612" y="3654737"/>
                  <a:ext cx="76340" cy="621671"/>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Forma Livre: Forma 75">
                  <a:extLst>
                    <a:ext uri="{FF2B5EF4-FFF2-40B4-BE49-F238E27FC236}">
                      <a16:creationId xmlns:a16="http://schemas.microsoft.com/office/drawing/2014/main" id="{B8A5B8F9-F8E9-192D-57F6-FB50C71BDB86}"/>
                    </a:ext>
                  </a:extLst>
                </p:cNvPr>
                <p:cNvSpPr/>
                <p:nvPr/>
              </p:nvSpPr>
              <p:spPr>
                <a:xfrm rot="5400000">
                  <a:off x="519296" y="1955473"/>
                  <a:ext cx="598436" cy="653803"/>
                </a:xfrm>
                <a:custGeom>
                  <a:avLst/>
                  <a:gdLst>
                    <a:gd name="connsiteX0" fmla="*/ 0 w 598436"/>
                    <a:gd name="connsiteY0" fmla="*/ 653803 h 653803"/>
                    <a:gd name="connsiteX1" fmla="*/ 0 w 598436"/>
                    <a:gd name="connsiteY1" fmla="*/ 577463 h 653803"/>
                    <a:gd name="connsiteX2" fmla="*/ 641 w 598436"/>
                    <a:gd name="connsiteY2" fmla="*/ 577463 h 653803"/>
                    <a:gd name="connsiteX3" fmla="*/ 641 w 598436"/>
                    <a:gd name="connsiteY3" fmla="*/ 0 h 653803"/>
                    <a:gd name="connsiteX4" fmla="*/ 76981 w 598436"/>
                    <a:gd name="connsiteY4" fmla="*/ 0 h 653803"/>
                    <a:gd name="connsiteX5" fmla="*/ 76981 w 598436"/>
                    <a:gd name="connsiteY5" fmla="*/ 577463 h 653803"/>
                    <a:gd name="connsiteX6" fmla="*/ 598436 w 598436"/>
                    <a:gd name="connsiteY6" fmla="*/ 577463 h 653803"/>
                    <a:gd name="connsiteX7" fmla="*/ 598436 w 598436"/>
                    <a:gd name="connsiteY7" fmla="*/ 653803 h 65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436" h="653803">
                      <a:moveTo>
                        <a:pt x="0" y="653803"/>
                      </a:moveTo>
                      <a:lnTo>
                        <a:pt x="0" y="577463"/>
                      </a:lnTo>
                      <a:lnTo>
                        <a:pt x="641" y="577463"/>
                      </a:lnTo>
                      <a:lnTo>
                        <a:pt x="641" y="0"/>
                      </a:lnTo>
                      <a:lnTo>
                        <a:pt x="76981" y="0"/>
                      </a:lnTo>
                      <a:lnTo>
                        <a:pt x="76981" y="577463"/>
                      </a:lnTo>
                      <a:lnTo>
                        <a:pt x="598436" y="577463"/>
                      </a:lnTo>
                      <a:lnTo>
                        <a:pt x="598436" y="653803"/>
                      </a:ln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68" name="Retângulo 67">
                  <a:extLst>
                    <a:ext uri="{FF2B5EF4-FFF2-40B4-BE49-F238E27FC236}">
                      <a16:creationId xmlns:a16="http://schemas.microsoft.com/office/drawing/2014/main" id="{0F8D6154-1F0A-71E4-6115-92F9B0864065}"/>
                    </a:ext>
                  </a:extLst>
                </p:cNvPr>
                <p:cNvSpPr/>
                <p:nvPr/>
              </p:nvSpPr>
              <p:spPr>
                <a:xfrm rot="5400000">
                  <a:off x="1636863" y="1725767"/>
                  <a:ext cx="76340" cy="598436"/>
                </a:xfrm>
                <a:prstGeom prst="rect">
                  <a:avLst/>
                </a:pr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9AC05B2B-BFFB-0BFE-E75B-CA5C7C75565A}"/>
                    </a:ext>
                  </a:extLst>
                </p:cNvPr>
                <p:cNvSpPr/>
                <p:nvPr/>
              </p:nvSpPr>
              <p:spPr>
                <a:xfrm rot="5400000">
                  <a:off x="2474753" y="1728785"/>
                  <a:ext cx="76340" cy="598436"/>
                </a:xfrm>
                <a:prstGeom prst="rect">
                  <a:avLst/>
                </a:pr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0A16CDED-076C-5B7F-D108-2D3C6BD047FB}"/>
                    </a:ext>
                  </a:extLst>
                </p:cNvPr>
                <p:cNvSpPr/>
                <p:nvPr/>
              </p:nvSpPr>
              <p:spPr>
                <a:xfrm rot="5400000">
                  <a:off x="3312643" y="1728785"/>
                  <a:ext cx="76340" cy="598436"/>
                </a:xfrm>
                <a:prstGeom prst="rect">
                  <a:avLst/>
                </a:pr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3371BFC9-D9E2-E313-45F5-80A98A32E30D}"/>
                    </a:ext>
                  </a:extLst>
                </p:cNvPr>
                <p:cNvSpPr/>
                <p:nvPr/>
              </p:nvSpPr>
              <p:spPr>
                <a:xfrm rot="5400000">
                  <a:off x="4148820" y="1728812"/>
                  <a:ext cx="76340" cy="598436"/>
                </a:xfrm>
                <a:prstGeom prst="rect">
                  <a:avLst/>
                </a:pr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5FD53D55-E7E7-2EAE-6CBA-7047A339240A}"/>
                    </a:ext>
                  </a:extLst>
                </p:cNvPr>
                <p:cNvSpPr/>
                <p:nvPr/>
              </p:nvSpPr>
              <p:spPr>
                <a:xfrm rot="5400000">
                  <a:off x="4984997" y="1728839"/>
                  <a:ext cx="76340" cy="598436"/>
                </a:xfrm>
                <a:prstGeom prst="rect">
                  <a:avLst/>
                </a:pr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a:extLst>
                    <a:ext uri="{FF2B5EF4-FFF2-40B4-BE49-F238E27FC236}">
                      <a16:creationId xmlns:a16="http://schemas.microsoft.com/office/drawing/2014/main" id="{4168E07C-515A-16B3-491D-DD5C771BF1C5}"/>
                    </a:ext>
                  </a:extLst>
                </p:cNvPr>
                <p:cNvSpPr/>
                <p:nvPr/>
              </p:nvSpPr>
              <p:spPr>
                <a:xfrm rot="5400000">
                  <a:off x="5821174" y="1728866"/>
                  <a:ext cx="76340" cy="598436"/>
                </a:xfrm>
                <a:prstGeom prst="rect">
                  <a:avLst/>
                </a:pr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tângulo 73">
                  <a:extLst>
                    <a:ext uri="{FF2B5EF4-FFF2-40B4-BE49-F238E27FC236}">
                      <a16:creationId xmlns:a16="http://schemas.microsoft.com/office/drawing/2014/main" id="{1AFBF5AF-4D3E-4A99-9041-39581BC62B8C}"/>
                    </a:ext>
                  </a:extLst>
                </p:cNvPr>
                <p:cNvSpPr/>
                <p:nvPr/>
              </p:nvSpPr>
              <p:spPr>
                <a:xfrm rot="5400000">
                  <a:off x="6666457" y="1728785"/>
                  <a:ext cx="76340" cy="598436"/>
                </a:xfrm>
                <a:prstGeom prst="rect">
                  <a:avLst/>
                </a:pr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tângulo 74">
                  <a:extLst>
                    <a:ext uri="{FF2B5EF4-FFF2-40B4-BE49-F238E27FC236}">
                      <a16:creationId xmlns:a16="http://schemas.microsoft.com/office/drawing/2014/main" id="{71CE3DB5-3261-63BE-6DA5-E7D62AF43167}"/>
                    </a:ext>
                  </a:extLst>
                </p:cNvPr>
                <p:cNvSpPr/>
                <p:nvPr/>
              </p:nvSpPr>
              <p:spPr>
                <a:xfrm rot="10800000">
                  <a:off x="7230535" y="1989833"/>
                  <a:ext cx="76340" cy="624562"/>
                </a:xfrm>
                <a:prstGeom prst="rect">
                  <a:avLst/>
                </a:pr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sp>
        <p:nvSpPr>
          <p:cNvPr id="80" name="CaixaDeTexto 79">
            <a:extLst>
              <a:ext uri="{FF2B5EF4-FFF2-40B4-BE49-F238E27FC236}">
                <a16:creationId xmlns:a16="http://schemas.microsoft.com/office/drawing/2014/main" id="{7AD15370-0AEE-4957-17E1-622F247BBB40}"/>
              </a:ext>
            </a:extLst>
          </p:cNvPr>
          <p:cNvSpPr txBox="1"/>
          <p:nvPr/>
        </p:nvSpPr>
        <p:spPr>
          <a:xfrm>
            <a:off x="980268" y="3965380"/>
            <a:ext cx="7015225" cy="1569660"/>
          </a:xfrm>
          <a:prstGeom prst="rect">
            <a:avLst/>
          </a:prstGeom>
          <a:noFill/>
        </p:spPr>
        <p:txBody>
          <a:bodyPr wrap="square" rtlCol="0">
            <a:spAutoFit/>
          </a:bodyPr>
          <a:lstStyle/>
          <a:p>
            <a:pPr algn="ctr"/>
            <a:r>
              <a:rPr lang="pt-BR" sz="4800" dirty="0">
                <a:solidFill>
                  <a:srgbClr val="5D7373"/>
                </a:solidFill>
                <a:latin typeface="Gill Sans MT" panose="020B0502020104020203" pitchFamily="34" charset="0"/>
              </a:rPr>
              <a:t>Perguntas? Sinta-se à vontade para fazê-las </a:t>
            </a:r>
            <a:r>
              <a:rPr lang="pt-BR" sz="4800" dirty="0">
                <a:solidFill>
                  <a:srgbClr val="5D7373"/>
                </a:solidFill>
                <a:latin typeface="Gill Sans MT" panose="020B0502020104020203" pitchFamily="34" charset="0"/>
                <a:sym typeface="Wingdings" panose="05000000000000000000" pitchFamily="2" charset="2"/>
              </a:rPr>
              <a:t></a:t>
            </a:r>
            <a:endParaRPr lang="pt-BR" sz="4800" dirty="0">
              <a:solidFill>
                <a:srgbClr val="5D7373"/>
              </a:solidFill>
              <a:latin typeface="Gill Sans MT" panose="020B0502020104020203" pitchFamily="34" charset="0"/>
            </a:endParaRPr>
          </a:p>
        </p:txBody>
      </p:sp>
    </p:spTree>
    <p:extLst>
      <p:ext uri="{BB962C8B-B14F-4D97-AF65-F5344CB8AC3E}">
        <p14:creationId xmlns:p14="http://schemas.microsoft.com/office/powerpoint/2010/main" val="1249673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9566031"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p:nvPr/>
        </p:nvGrpSpPr>
        <p:grpSpPr>
          <a:xfrm>
            <a:off x="-10068670"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7782"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55" name="Agrupar 54">
            <a:extLst>
              <a:ext uri="{FF2B5EF4-FFF2-40B4-BE49-F238E27FC236}">
                <a16:creationId xmlns:a16="http://schemas.microsoft.com/office/drawing/2014/main" id="{B7A74CAE-5B8B-3A8C-A8B0-2A012F3F7CF0}"/>
              </a:ext>
            </a:extLst>
          </p:cNvPr>
          <p:cNvGrpSpPr/>
          <p:nvPr/>
        </p:nvGrpSpPr>
        <p:grpSpPr>
          <a:xfrm rot="5400000" flipV="1">
            <a:off x="8809488" y="3477859"/>
            <a:ext cx="4875092" cy="839055"/>
            <a:chOff x="5110494" y="4540894"/>
            <a:chExt cx="2625198" cy="451824"/>
          </a:xfrm>
        </p:grpSpPr>
        <p:sp>
          <p:nvSpPr>
            <p:cNvPr id="57" name="Oval 53">
              <a:extLst>
                <a:ext uri="{FF2B5EF4-FFF2-40B4-BE49-F238E27FC236}">
                  <a16:creationId xmlns:a16="http://schemas.microsoft.com/office/drawing/2014/main" id="{60C2C64F-D460-7AAF-BB28-23CAA5875FF6}"/>
                </a:ext>
              </a:extLst>
            </p:cNvPr>
            <p:cNvSpPr/>
            <p:nvPr/>
          </p:nvSpPr>
          <p:spPr>
            <a:xfrm>
              <a:off x="5834952" y="4540894"/>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Oval 54">
              <a:extLst>
                <a:ext uri="{FF2B5EF4-FFF2-40B4-BE49-F238E27FC236}">
                  <a16:creationId xmlns:a16="http://schemas.microsoft.com/office/drawing/2014/main" id="{F82F3492-2ABE-46AB-B1C0-C28BE6AA879C}"/>
                </a:ext>
              </a:extLst>
            </p:cNvPr>
            <p:cNvSpPr/>
            <p:nvPr/>
          </p:nvSpPr>
          <p:spPr>
            <a:xfrm>
              <a:off x="7283868" y="4540894"/>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5">
              <a:extLst>
                <a:ext uri="{FF2B5EF4-FFF2-40B4-BE49-F238E27FC236}">
                  <a16:creationId xmlns:a16="http://schemas.microsoft.com/office/drawing/2014/main" id="{5C093B3E-C91B-B13B-8E25-A5EABB712861}"/>
                </a:ext>
              </a:extLst>
            </p:cNvPr>
            <p:cNvSpPr/>
            <p:nvPr/>
          </p:nvSpPr>
          <p:spPr>
            <a:xfrm>
              <a:off x="6559410" y="4540894"/>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8">
              <a:extLst>
                <a:ext uri="{FF2B5EF4-FFF2-40B4-BE49-F238E27FC236}">
                  <a16:creationId xmlns:a16="http://schemas.microsoft.com/office/drawing/2014/main" id="{61AB960F-A5B0-2563-1FC2-762F64419573}"/>
                </a:ext>
              </a:extLst>
            </p:cNvPr>
            <p:cNvSpPr/>
            <p:nvPr/>
          </p:nvSpPr>
          <p:spPr>
            <a:xfrm>
              <a:off x="5110494" y="4540894"/>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9" name="Agrupar 88">
            <a:extLst>
              <a:ext uri="{FF2B5EF4-FFF2-40B4-BE49-F238E27FC236}">
                <a16:creationId xmlns:a16="http://schemas.microsoft.com/office/drawing/2014/main" id="{7F3AC2A4-0A3B-0F22-3DC2-5FDBBF19C439}"/>
              </a:ext>
            </a:extLst>
          </p:cNvPr>
          <p:cNvGrpSpPr/>
          <p:nvPr/>
        </p:nvGrpSpPr>
        <p:grpSpPr>
          <a:xfrm>
            <a:off x="3553466" y="1612348"/>
            <a:ext cx="7274041" cy="523220"/>
            <a:chOff x="3553466" y="1612348"/>
            <a:chExt cx="7274041" cy="523220"/>
          </a:xfrm>
        </p:grpSpPr>
        <p:sp>
          <p:nvSpPr>
            <p:cNvPr id="4" name="TextBox 57">
              <a:extLst>
                <a:ext uri="{FF2B5EF4-FFF2-40B4-BE49-F238E27FC236}">
                  <a16:creationId xmlns:a16="http://schemas.microsoft.com/office/drawing/2014/main" id="{F93805A9-5373-CC88-77CB-22A454CEC118}"/>
                </a:ext>
              </a:extLst>
            </p:cNvPr>
            <p:cNvSpPr txBox="1"/>
            <p:nvPr/>
          </p:nvSpPr>
          <p:spPr>
            <a:xfrm>
              <a:off x="3553466" y="1612348"/>
              <a:ext cx="39896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dirty="0">
                  <a:ln>
                    <a:noFill/>
                  </a:ln>
                  <a:solidFill>
                    <a:srgbClr val="5D7373"/>
                  </a:solidFill>
                  <a:effectLst/>
                  <a:uLnTx/>
                  <a:uFillTx/>
                  <a:latin typeface="Tw Cen MT" panose="020B0602020104020603" pitchFamily="34" charset="0"/>
                  <a:ea typeface="+mn-ea"/>
                  <a:cs typeface="+mn-cs"/>
                </a:rPr>
                <a:t>Isabela Menezes Bertoni</a:t>
              </a:r>
            </a:p>
          </p:txBody>
        </p:sp>
        <p:cxnSp>
          <p:nvCxnSpPr>
            <p:cNvPr id="77" name="Conector reto 76">
              <a:extLst>
                <a:ext uri="{FF2B5EF4-FFF2-40B4-BE49-F238E27FC236}">
                  <a16:creationId xmlns:a16="http://schemas.microsoft.com/office/drawing/2014/main" id="{120C92E1-AD24-4D9C-D1F3-873BB4DA1CCF}"/>
                </a:ext>
              </a:extLst>
            </p:cNvPr>
            <p:cNvCxnSpPr>
              <a:cxnSpLocks/>
              <a:stCxn id="60" idx="0"/>
              <a:endCxn id="4" idx="3"/>
            </p:cNvCxnSpPr>
            <p:nvPr/>
          </p:nvCxnSpPr>
          <p:spPr>
            <a:xfrm flipH="1" flipV="1">
              <a:off x="7543161" y="1873958"/>
              <a:ext cx="3284346" cy="5410"/>
            </a:xfrm>
            <a:prstGeom prst="line">
              <a:avLst/>
            </a:prstGeom>
            <a:ln w="28575">
              <a:solidFill>
                <a:srgbClr val="FF5969"/>
              </a:solidFill>
              <a:tailEnd type="ova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90" name="Agrupar 89">
            <a:extLst>
              <a:ext uri="{FF2B5EF4-FFF2-40B4-BE49-F238E27FC236}">
                <a16:creationId xmlns:a16="http://schemas.microsoft.com/office/drawing/2014/main" id="{9A9A4048-A9F5-B4D8-7837-E591AAEAE185}"/>
              </a:ext>
            </a:extLst>
          </p:cNvPr>
          <p:cNvGrpSpPr/>
          <p:nvPr/>
        </p:nvGrpSpPr>
        <p:grpSpPr>
          <a:xfrm>
            <a:off x="3413986" y="2967991"/>
            <a:ext cx="7413521" cy="523220"/>
            <a:chOff x="3413986" y="2967991"/>
            <a:chExt cx="7413521" cy="523220"/>
          </a:xfrm>
        </p:grpSpPr>
        <p:sp>
          <p:nvSpPr>
            <p:cNvPr id="10" name="TextBox 57">
              <a:extLst>
                <a:ext uri="{FF2B5EF4-FFF2-40B4-BE49-F238E27FC236}">
                  <a16:creationId xmlns:a16="http://schemas.microsoft.com/office/drawing/2014/main" id="{4F3CA1A4-E517-93B9-0A73-808B2E046C86}"/>
                </a:ext>
              </a:extLst>
            </p:cNvPr>
            <p:cNvSpPr txBox="1"/>
            <p:nvPr/>
          </p:nvSpPr>
          <p:spPr>
            <a:xfrm>
              <a:off x="3413986" y="2967991"/>
              <a:ext cx="415628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800" dirty="0">
                  <a:solidFill>
                    <a:srgbClr val="5D7373"/>
                  </a:solidFill>
                  <a:latin typeface="Tw Cen MT" panose="020B0602020104020603" pitchFamily="34" charset="0"/>
                </a:rPr>
                <a:t>João Felipe Rocha Palumbo</a:t>
              </a:r>
              <a:endParaRPr kumimoji="0" lang="pt-BR" sz="2800" b="0" i="0" u="none" strike="noStrike" kern="1200" cap="none" spc="0" normalizeH="0" baseline="0" dirty="0">
                <a:ln>
                  <a:noFill/>
                </a:ln>
                <a:solidFill>
                  <a:srgbClr val="5D7373"/>
                </a:solidFill>
                <a:effectLst/>
                <a:uLnTx/>
                <a:uFillTx/>
                <a:latin typeface="Tw Cen MT" panose="020B0602020104020603" pitchFamily="34" charset="0"/>
                <a:ea typeface="+mn-ea"/>
                <a:cs typeface="+mn-cs"/>
              </a:endParaRPr>
            </a:p>
          </p:txBody>
        </p:sp>
        <p:cxnSp>
          <p:nvCxnSpPr>
            <p:cNvPr id="78" name="Conector reto 77">
              <a:extLst>
                <a:ext uri="{FF2B5EF4-FFF2-40B4-BE49-F238E27FC236}">
                  <a16:creationId xmlns:a16="http://schemas.microsoft.com/office/drawing/2014/main" id="{B9A76C97-2025-E516-66AA-A2AC526CF343}"/>
                </a:ext>
              </a:extLst>
            </p:cNvPr>
            <p:cNvCxnSpPr>
              <a:cxnSpLocks/>
              <a:stCxn id="57" idx="0"/>
              <a:endCxn id="10" idx="3"/>
            </p:cNvCxnSpPr>
            <p:nvPr/>
          </p:nvCxnSpPr>
          <p:spPr>
            <a:xfrm flipH="1">
              <a:off x="7570266" y="3224714"/>
              <a:ext cx="3257241" cy="4887"/>
            </a:xfrm>
            <a:prstGeom prst="line">
              <a:avLst/>
            </a:prstGeom>
            <a:ln w="28575">
              <a:solidFill>
                <a:srgbClr val="5D7373"/>
              </a:solidFill>
              <a:tailEnd type="ova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91" name="Agrupar 90">
            <a:extLst>
              <a:ext uri="{FF2B5EF4-FFF2-40B4-BE49-F238E27FC236}">
                <a16:creationId xmlns:a16="http://schemas.microsoft.com/office/drawing/2014/main" id="{6E2BA2A5-49EF-5C13-35DF-268FC9A4709B}"/>
              </a:ext>
            </a:extLst>
          </p:cNvPr>
          <p:cNvGrpSpPr/>
          <p:nvPr/>
        </p:nvGrpSpPr>
        <p:grpSpPr>
          <a:xfrm>
            <a:off x="2964538" y="4308449"/>
            <a:ext cx="7862969" cy="523220"/>
            <a:chOff x="2964538" y="4308449"/>
            <a:chExt cx="7862969" cy="523220"/>
          </a:xfrm>
        </p:grpSpPr>
        <p:sp>
          <p:nvSpPr>
            <p:cNvPr id="11" name="TextBox 57">
              <a:extLst>
                <a:ext uri="{FF2B5EF4-FFF2-40B4-BE49-F238E27FC236}">
                  <a16:creationId xmlns:a16="http://schemas.microsoft.com/office/drawing/2014/main" id="{AFFAEBD7-BA3E-9359-DDAF-1288DD40F2D4}"/>
                </a:ext>
              </a:extLst>
            </p:cNvPr>
            <p:cNvSpPr txBox="1"/>
            <p:nvPr/>
          </p:nvSpPr>
          <p:spPr>
            <a:xfrm>
              <a:off x="2964538" y="4308449"/>
              <a:ext cx="46096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dirty="0">
                  <a:ln>
                    <a:noFill/>
                  </a:ln>
                  <a:solidFill>
                    <a:srgbClr val="5D7373"/>
                  </a:solidFill>
                  <a:effectLst/>
                  <a:uLnTx/>
                  <a:uFillTx/>
                  <a:latin typeface="Tw Cen MT" panose="020B0602020104020603" pitchFamily="34" charset="0"/>
                  <a:ea typeface="+mn-ea"/>
                  <a:cs typeface="+mn-cs"/>
                </a:rPr>
                <a:t>Kelvin Willian </a:t>
              </a:r>
              <a:r>
                <a:rPr kumimoji="0" lang="pt-BR" sz="2800" b="0" i="0" u="none" strike="noStrike" kern="1200" cap="none" spc="0" normalizeH="0" baseline="0" dirty="0" err="1">
                  <a:ln>
                    <a:noFill/>
                  </a:ln>
                  <a:solidFill>
                    <a:srgbClr val="5D7373"/>
                  </a:solidFill>
                  <a:effectLst/>
                  <a:uLnTx/>
                  <a:uFillTx/>
                  <a:latin typeface="Tw Cen MT" panose="020B0602020104020603" pitchFamily="34" charset="0"/>
                  <a:ea typeface="+mn-ea"/>
                  <a:cs typeface="+mn-cs"/>
                </a:rPr>
                <a:t>Palka</a:t>
              </a:r>
              <a:r>
                <a:rPr kumimoji="0" lang="pt-BR" sz="2800" b="0" i="0" u="none" strike="noStrike" kern="1200" cap="none" spc="0" normalizeH="0" baseline="0" dirty="0">
                  <a:ln>
                    <a:noFill/>
                  </a:ln>
                  <a:solidFill>
                    <a:srgbClr val="5D7373"/>
                  </a:solidFill>
                  <a:effectLst/>
                  <a:uLnTx/>
                  <a:uFillTx/>
                  <a:latin typeface="Tw Cen MT" panose="020B0602020104020603" pitchFamily="34" charset="0"/>
                  <a:ea typeface="+mn-ea"/>
                  <a:cs typeface="+mn-cs"/>
                </a:rPr>
                <a:t> de Souza</a:t>
              </a:r>
            </a:p>
          </p:txBody>
        </p:sp>
        <p:cxnSp>
          <p:nvCxnSpPr>
            <p:cNvPr id="79" name="Conector reto 78">
              <a:extLst>
                <a:ext uri="{FF2B5EF4-FFF2-40B4-BE49-F238E27FC236}">
                  <a16:creationId xmlns:a16="http://schemas.microsoft.com/office/drawing/2014/main" id="{4B688413-B3DF-230F-CE43-D66BEE94BD95}"/>
                </a:ext>
              </a:extLst>
            </p:cNvPr>
            <p:cNvCxnSpPr>
              <a:cxnSpLocks/>
              <a:stCxn id="59" idx="0"/>
              <a:endCxn id="11" idx="3"/>
            </p:cNvCxnSpPr>
            <p:nvPr/>
          </p:nvCxnSpPr>
          <p:spPr>
            <a:xfrm flipH="1" flipV="1">
              <a:off x="7574159" y="4570059"/>
              <a:ext cx="3253348" cy="1"/>
            </a:xfrm>
            <a:prstGeom prst="line">
              <a:avLst/>
            </a:prstGeom>
            <a:ln w="28575">
              <a:solidFill>
                <a:srgbClr val="00A0A8"/>
              </a:solidFill>
              <a:tailEnd type="ova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92" name="Agrupar 91">
            <a:extLst>
              <a:ext uri="{FF2B5EF4-FFF2-40B4-BE49-F238E27FC236}">
                <a16:creationId xmlns:a16="http://schemas.microsoft.com/office/drawing/2014/main" id="{9634A81A-40B5-BB44-7D49-23BE7E55AE8D}"/>
              </a:ext>
            </a:extLst>
          </p:cNvPr>
          <p:cNvGrpSpPr/>
          <p:nvPr/>
        </p:nvGrpSpPr>
        <p:grpSpPr>
          <a:xfrm>
            <a:off x="2765671" y="5648907"/>
            <a:ext cx="8061836" cy="523220"/>
            <a:chOff x="2765671" y="5648907"/>
            <a:chExt cx="8061836" cy="523220"/>
          </a:xfrm>
        </p:grpSpPr>
        <p:sp>
          <p:nvSpPr>
            <p:cNvPr id="12" name="TextBox 57">
              <a:extLst>
                <a:ext uri="{FF2B5EF4-FFF2-40B4-BE49-F238E27FC236}">
                  <a16:creationId xmlns:a16="http://schemas.microsoft.com/office/drawing/2014/main" id="{99FE9D7A-1DBD-B0B1-2C3A-D478A2EB9E08}"/>
                </a:ext>
              </a:extLst>
            </p:cNvPr>
            <p:cNvSpPr txBox="1"/>
            <p:nvPr/>
          </p:nvSpPr>
          <p:spPr>
            <a:xfrm>
              <a:off x="2765671" y="5648907"/>
              <a:ext cx="479383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dirty="0">
                  <a:ln>
                    <a:noFill/>
                  </a:ln>
                  <a:solidFill>
                    <a:srgbClr val="5D7373"/>
                  </a:solidFill>
                  <a:effectLst/>
                  <a:uLnTx/>
                  <a:uFillTx/>
                  <a:latin typeface="Tw Cen MT" panose="020B0602020104020603" pitchFamily="34" charset="0"/>
                  <a:ea typeface="+mn-ea"/>
                  <a:cs typeface="+mn-cs"/>
                </a:rPr>
                <a:t>Miguel </a:t>
              </a:r>
              <a:r>
                <a:rPr kumimoji="0" lang="pt-BR" sz="2800" b="0" i="0" u="none" strike="noStrike" kern="1200" cap="none" spc="0" normalizeH="0" baseline="0" dirty="0" err="1">
                  <a:ln>
                    <a:noFill/>
                  </a:ln>
                  <a:solidFill>
                    <a:srgbClr val="5D7373"/>
                  </a:solidFill>
                  <a:effectLst/>
                  <a:uLnTx/>
                  <a:uFillTx/>
                  <a:latin typeface="Tw Cen MT" panose="020B0602020104020603" pitchFamily="34" charset="0"/>
                  <a:ea typeface="+mn-ea"/>
                  <a:cs typeface="+mn-cs"/>
                </a:rPr>
                <a:t>Vincenzzo</a:t>
              </a:r>
              <a:r>
                <a:rPr kumimoji="0" lang="pt-BR" sz="2800" b="0" i="0" u="none" strike="noStrike" kern="1200" cap="none" spc="0" normalizeH="0" baseline="0" dirty="0">
                  <a:ln>
                    <a:noFill/>
                  </a:ln>
                  <a:solidFill>
                    <a:srgbClr val="5D7373"/>
                  </a:solidFill>
                  <a:effectLst/>
                  <a:uLnTx/>
                  <a:uFillTx/>
                  <a:latin typeface="Tw Cen MT" panose="020B0602020104020603" pitchFamily="34" charset="0"/>
                  <a:ea typeface="+mn-ea"/>
                  <a:cs typeface="+mn-cs"/>
                </a:rPr>
                <a:t> Pierre Rubinho</a:t>
              </a:r>
            </a:p>
          </p:txBody>
        </p:sp>
        <p:cxnSp>
          <p:nvCxnSpPr>
            <p:cNvPr id="80" name="Conector reto 79">
              <a:extLst>
                <a:ext uri="{FF2B5EF4-FFF2-40B4-BE49-F238E27FC236}">
                  <a16:creationId xmlns:a16="http://schemas.microsoft.com/office/drawing/2014/main" id="{FD1DEF6B-8283-F96D-59E7-00173C985E94}"/>
                </a:ext>
              </a:extLst>
            </p:cNvPr>
            <p:cNvCxnSpPr>
              <a:cxnSpLocks/>
              <a:stCxn id="58" idx="0"/>
              <a:endCxn id="12" idx="3"/>
            </p:cNvCxnSpPr>
            <p:nvPr/>
          </p:nvCxnSpPr>
          <p:spPr>
            <a:xfrm flipH="1" flipV="1">
              <a:off x="7559510" y="5910517"/>
              <a:ext cx="3267997" cy="4889"/>
            </a:xfrm>
            <a:prstGeom prst="line">
              <a:avLst/>
            </a:prstGeom>
            <a:ln w="28575">
              <a:solidFill>
                <a:srgbClr val="FEC630"/>
              </a:solidFill>
              <a:tailEnd type="ova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sp>
        <p:nvSpPr>
          <p:cNvPr id="93" name="TextBox 49">
            <a:extLst>
              <a:ext uri="{FF2B5EF4-FFF2-40B4-BE49-F238E27FC236}">
                <a16:creationId xmlns:a16="http://schemas.microsoft.com/office/drawing/2014/main" id="{CE4D4FC0-08AD-AE21-0E57-419B325BE9D5}"/>
              </a:ext>
            </a:extLst>
          </p:cNvPr>
          <p:cNvSpPr txBox="1"/>
          <p:nvPr/>
        </p:nvSpPr>
        <p:spPr>
          <a:xfrm>
            <a:off x="2662442" y="221039"/>
            <a:ext cx="986034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dirty="0">
                <a:solidFill>
                  <a:srgbClr val="FF5969"/>
                </a:solidFill>
                <a:latin typeface="Tw Cen MT" panose="020B0602020104020603" pitchFamily="34" charset="0"/>
              </a:rPr>
              <a:t>PROJETISTAS:</a:t>
            </a:r>
            <a:endParaRPr kumimoji="0" lang="en-US" sz="7200" b="0" i="0" u="none" strike="noStrike" kern="1200" cap="none" spc="0" normalizeH="0" baseline="0" noProof="0" dirty="0">
              <a:ln>
                <a:noFill/>
              </a:ln>
              <a:solidFill>
                <a:srgbClr val="FF5969"/>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2776792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right)">
                                      <p:cBhvr>
                                        <p:cTn id="7" dur="1250"/>
                                        <p:tgtEl>
                                          <p:spTgt spid="89"/>
                                        </p:tgtEl>
                                      </p:cBhvr>
                                    </p:animEffect>
                                  </p:childTnLst>
                                </p:cTn>
                              </p:par>
                              <p:par>
                                <p:cTn id="8" presetID="22" presetClass="entr" presetSubtype="2"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right)">
                                      <p:cBhvr>
                                        <p:cTn id="10" dur="1250"/>
                                        <p:tgtEl>
                                          <p:spTgt spid="90"/>
                                        </p:tgtEl>
                                      </p:cBhvr>
                                    </p:animEffect>
                                  </p:childTnLst>
                                </p:cTn>
                              </p:par>
                              <p:par>
                                <p:cTn id="11" presetID="22" presetClass="entr" presetSubtype="2"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right)">
                                      <p:cBhvr>
                                        <p:cTn id="13" dur="1250"/>
                                        <p:tgtEl>
                                          <p:spTgt spid="91"/>
                                        </p:tgtEl>
                                      </p:cBhvr>
                                    </p:animEffect>
                                  </p:childTnLst>
                                </p:cTn>
                              </p:par>
                              <p:par>
                                <p:cTn id="14" presetID="22" presetClass="entr" presetSubtype="2"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right)">
                                      <p:cBhvr>
                                        <p:cTn id="16" dur="1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3" name="Agrupar 162">
            <a:extLst>
              <a:ext uri="{FF2B5EF4-FFF2-40B4-BE49-F238E27FC236}">
                <a16:creationId xmlns:a16="http://schemas.microsoft.com/office/drawing/2014/main" id="{E174F6F1-FC53-2001-5B60-324B3B27FA81}"/>
              </a:ext>
            </a:extLst>
          </p:cNvPr>
          <p:cNvGrpSpPr/>
          <p:nvPr/>
        </p:nvGrpSpPr>
        <p:grpSpPr>
          <a:xfrm>
            <a:off x="6531384" y="4154713"/>
            <a:ext cx="741505" cy="225950"/>
            <a:chOff x="6884191" y="4526067"/>
            <a:chExt cx="1940328" cy="923826"/>
          </a:xfrm>
        </p:grpSpPr>
        <p:cxnSp>
          <p:nvCxnSpPr>
            <p:cNvPr id="164" name="Conector reto 163">
              <a:extLst>
                <a:ext uri="{FF2B5EF4-FFF2-40B4-BE49-F238E27FC236}">
                  <a16:creationId xmlns:a16="http://schemas.microsoft.com/office/drawing/2014/main" id="{FF70010E-DF3A-B627-42E0-12E5BC0C8302}"/>
                </a:ext>
              </a:extLst>
            </p:cNvPr>
            <p:cNvCxnSpPr>
              <a:cxnSpLocks/>
            </p:cNvCxnSpPr>
            <p:nvPr/>
          </p:nvCxnSpPr>
          <p:spPr>
            <a:xfrm flipH="1">
              <a:off x="6884191" y="4987981"/>
              <a:ext cx="1478415" cy="0"/>
            </a:xfrm>
            <a:prstGeom prst="line">
              <a:avLst/>
            </a:prstGeom>
            <a:ln w="28575">
              <a:solidFill>
                <a:srgbClr val="92D050"/>
              </a:solidFill>
              <a:tailEnd type="oval"/>
            </a:ln>
          </p:spPr>
          <p:style>
            <a:lnRef idx="1">
              <a:schemeClr val="accent1"/>
            </a:lnRef>
            <a:fillRef idx="0">
              <a:schemeClr val="accent1"/>
            </a:fillRef>
            <a:effectRef idx="0">
              <a:schemeClr val="accent1"/>
            </a:effectRef>
            <a:fontRef idx="minor">
              <a:schemeClr val="tx1"/>
            </a:fontRef>
          </p:style>
        </p:cxnSp>
        <p:sp>
          <p:nvSpPr>
            <p:cNvPr id="165" name="Elipse 164">
              <a:extLst>
                <a:ext uri="{FF2B5EF4-FFF2-40B4-BE49-F238E27FC236}">
                  <a16:creationId xmlns:a16="http://schemas.microsoft.com/office/drawing/2014/main" id="{D73287AA-80FA-6F1F-D529-80766B33D658}"/>
                </a:ext>
              </a:extLst>
            </p:cNvPr>
            <p:cNvSpPr/>
            <p:nvPr/>
          </p:nvSpPr>
          <p:spPr>
            <a:xfrm>
              <a:off x="7900693" y="4526067"/>
              <a:ext cx="923826" cy="923826"/>
            </a:xfrm>
            <a:prstGeom prst="ellipse">
              <a:avLst/>
            </a:prstGeom>
            <a:solidFill>
              <a:srgbClr val="92D05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66" name="Gráfico 165" descr="Espiral">
              <a:extLst>
                <a:ext uri="{FF2B5EF4-FFF2-40B4-BE49-F238E27FC236}">
                  <a16:creationId xmlns:a16="http://schemas.microsoft.com/office/drawing/2014/main" id="{382B6F15-F747-227C-4F36-9E64D594091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038075" y="4665425"/>
              <a:ext cx="655308" cy="655308"/>
            </a:xfrm>
            <a:prstGeom prst="rect">
              <a:avLst/>
            </a:prstGeom>
            <a:effectLst>
              <a:outerShdw blurRad="88900" dist="50800" dir="13200000" sx="102000" sy="102000" algn="br" rotWithShape="0">
                <a:prstClr val="black">
                  <a:alpha val="70000"/>
                </a:prstClr>
              </a:outerShdw>
            </a:effectLst>
          </p:spPr>
        </p:pic>
      </p:grpSp>
      <p:grpSp>
        <p:nvGrpSpPr>
          <p:cNvPr id="171" name="Agrupar 170">
            <a:extLst>
              <a:ext uri="{FF2B5EF4-FFF2-40B4-BE49-F238E27FC236}">
                <a16:creationId xmlns:a16="http://schemas.microsoft.com/office/drawing/2014/main" id="{F827DD17-0B58-124A-5569-8CDBC39F19A3}"/>
              </a:ext>
            </a:extLst>
          </p:cNvPr>
          <p:cNvGrpSpPr/>
          <p:nvPr/>
        </p:nvGrpSpPr>
        <p:grpSpPr>
          <a:xfrm>
            <a:off x="6440192" y="3557799"/>
            <a:ext cx="1045788" cy="499011"/>
            <a:chOff x="3369532" y="3835554"/>
            <a:chExt cx="1837129" cy="923826"/>
          </a:xfrm>
        </p:grpSpPr>
        <p:cxnSp>
          <p:nvCxnSpPr>
            <p:cNvPr id="172" name="Conector reto 171">
              <a:extLst>
                <a:ext uri="{FF2B5EF4-FFF2-40B4-BE49-F238E27FC236}">
                  <a16:creationId xmlns:a16="http://schemas.microsoft.com/office/drawing/2014/main" id="{E8036F71-9BE7-FA08-1725-CBBDF95F7666}"/>
                </a:ext>
              </a:extLst>
            </p:cNvPr>
            <p:cNvCxnSpPr>
              <a:cxnSpLocks/>
            </p:cNvCxnSpPr>
            <p:nvPr/>
          </p:nvCxnSpPr>
          <p:spPr>
            <a:xfrm>
              <a:off x="3831443" y="4297468"/>
              <a:ext cx="1375218" cy="0"/>
            </a:xfrm>
            <a:prstGeom prst="line">
              <a:avLst/>
            </a:prstGeom>
            <a:ln w="28575">
              <a:solidFill>
                <a:srgbClr val="FEC630"/>
              </a:solidFill>
              <a:tailEnd type="oval"/>
            </a:ln>
          </p:spPr>
          <p:style>
            <a:lnRef idx="1">
              <a:schemeClr val="accent1"/>
            </a:lnRef>
            <a:fillRef idx="0">
              <a:schemeClr val="accent1"/>
            </a:fillRef>
            <a:effectRef idx="0">
              <a:schemeClr val="accent1"/>
            </a:effectRef>
            <a:fontRef idx="minor">
              <a:schemeClr val="tx1"/>
            </a:fontRef>
          </p:style>
        </p:cxnSp>
        <p:sp>
          <p:nvSpPr>
            <p:cNvPr id="173" name="Elipse 172">
              <a:extLst>
                <a:ext uri="{FF2B5EF4-FFF2-40B4-BE49-F238E27FC236}">
                  <a16:creationId xmlns:a16="http://schemas.microsoft.com/office/drawing/2014/main" id="{D02C15D1-A12E-3624-173B-EB1901D35C80}"/>
                </a:ext>
              </a:extLst>
            </p:cNvPr>
            <p:cNvSpPr/>
            <p:nvPr/>
          </p:nvSpPr>
          <p:spPr>
            <a:xfrm flipH="1">
              <a:off x="3369532" y="3835554"/>
              <a:ext cx="923827" cy="923826"/>
            </a:xfrm>
            <a:prstGeom prst="ellipse">
              <a:avLst/>
            </a:prstGeom>
            <a:solidFill>
              <a:srgbClr val="FEC63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4" name="Gráfico 173" descr="Cronômetro">
              <a:extLst>
                <a:ext uri="{FF2B5EF4-FFF2-40B4-BE49-F238E27FC236}">
                  <a16:creationId xmlns:a16="http://schemas.microsoft.com/office/drawing/2014/main" id="{8A48EB4B-8984-CE08-2276-645BB107411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73846" y="3952264"/>
              <a:ext cx="690403" cy="690403"/>
            </a:xfrm>
            <a:prstGeom prst="rect">
              <a:avLst/>
            </a:prstGeom>
            <a:effectLst>
              <a:outerShdw blurRad="88900" dist="50800" dir="13200000" sx="102000" sy="102000" algn="br" rotWithShape="0">
                <a:prstClr val="black">
                  <a:alpha val="70000"/>
                </a:prstClr>
              </a:outerShdw>
            </a:effectLst>
          </p:spPr>
        </p:pic>
      </p:grpSp>
      <p:grpSp>
        <p:nvGrpSpPr>
          <p:cNvPr id="159" name="Agrupar 158">
            <a:extLst>
              <a:ext uri="{FF2B5EF4-FFF2-40B4-BE49-F238E27FC236}">
                <a16:creationId xmlns:a16="http://schemas.microsoft.com/office/drawing/2014/main" id="{275F4758-9283-0261-11BF-969A8418379C}"/>
              </a:ext>
            </a:extLst>
          </p:cNvPr>
          <p:cNvGrpSpPr/>
          <p:nvPr/>
        </p:nvGrpSpPr>
        <p:grpSpPr>
          <a:xfrm>
            <a:off x="6286597" y="3210107"/>
            <a:ext cx="1416115" cy="355458"/>
            <a:chOff x="7126423" y="2637177"/>
            <a:chExt cx="2442814" cy="923826"/>
          </a:xfrm>
        </p:grpSpPr>
        <p:cxnSp>
          <p:nvCxnSpPr>
            <p:cNvPr id="160" name="Conector reto 159">
              <a:extLst>
                <a:ext uri="{FF2B5EF4-FFF2-40B4-BE49-F238E27FC236}">
                  <a16:creationId xmlns:a16="http://schemas.microsoft.com/office/drawing/2014/main" id="{C96E35DE-FC66-406D-B79B-CAD38B3ACA75}"/>
                </a:ext>
              </a:extLst>
            </p:cNvPr>
            <p:cNvCxnSpPr>
              <a:cxnSpLocks/>
            </p:cNvCxnSpPr>
            <p:nvPr/>
          </p:nvCxnSpPr>
          <p:spPr>
            <a:xfrm flipH="1" flipV="1">
              <a:off x="7126423" y="3088348"/>
              <a:ext cx="1980902" cy="10743"/>
            </a:xfrm>
            <a:prstGeom prst="line">
              <a:avLst/>
            </a:prstGeom>
            <a:ln w="28575">
              <a:solidFill>
                <a:srgbClr val="00A0A8"/>
              </a:solidFill>
              <a:tailEnd type="oval"/>
            </a:ln>
          </p:spPr>
          <p:style>
            <a:lnRef idx="1">
              <a:schemeClr val="accent1"/>
            </a:lnRef>
            <a:fillRef idx="0">
              <a:schemeClr val="accent1"/>
            </a:fillRef>
            <a:effectRef idx="0">
              <a:schemeClr val="accent1"/>
            </a:effectRef>
            <a:fontRef idx="minor">
              <a:schemeClr val="tx1"/>
            </a:fontRef>
          </p:style>
        </p:cxnSp>
        <p:sp>
          <p:nvSpPr>
            <p:cNvPr id="161" name="Elipse 160">
              <a:extLst>
                <a:ext uri="{FF2B5EF4-FFF2-40B4-BE49-F238E27FC236}">
                  <a16:creationId xmlns:a16="http://schemas.microsoft.com/office/drawing/2014/main" id="{ABD588F8-06EF-568E-7F22-2E725EC12A7F}"/>
                </a:ext>
              </a:extLst>
            </p:cNvPr>
            <p:cNvSpPr/>
            <p:nvPr/>
          </p:nvSpPr>
          <p:spPr>
            <a:xfrm>
              <a:off x="8645411" y="2637177"/>
              <a:ext cx="923826" cy="923826"/>
            </a:xfrm>
            <a:prstGeom prst="ellipse">
              <a:avLst/>
            </a:prstGeom>
            <a:solidFill>
              <a:srgbClr val="00A0A8"/>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2" name="Gráfico 161" descr="Crescimento dos negócios">
              <a:extLst>
                <a:ext uri="{FF2B5EF4-FFF2-40B4-BE49-F238E27FC236}">
                  <a16:creationId xmlns:a16="http://schemas.microsoft.com/office/drawing/2014/main" id="{D43FB411-5AEE-786E-D4F4-F8A62D2BE49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8803994" y="2777581"/>
              <a:ext cx="686611" cy="686611"/>
            </a:xfrm>
            <a:prstGeom prst="rect">
              <a:avLst/>
            </a:prstGeom>
            <a:effectLst>
              <a:outerShdw blurRad="88900" dist="50800" dir="13200000" sx="102000" sy="102000" algn="br" rotWithShape="0">
                <a:prstClr val="black">
                  <a:alpha val="70000"/>
                </a:prstClr>
              </a:outerShdw>
            </a:effectLst>
          </p:spPr>
        </p:pic>
      </p:grpSp>
      <p:grpSp>
        <p:nvGrpSpPr>
          <p:cNvPr id="167" name="Agrupar 166">
            <a:extLst>
              <a:ext uri="{FF2B5EF4-FFF2-40B4-BE49-F238E27FC236}">
                <a16:creationId xmlns:a16="http://schemas.microsoft.com/office/drawing/2014/main" id="{C32E1702-CFE7-1A91-503D-56C592760BF0}"/>
              </a:ext>
            </a:extLst>
          </p:cNvPr>
          <p:cNvGrpSpPr/>
          <p:nvPr/>
        </p:nvGrpSpPr>
        <p:grpSpPr>
          <a:xfrm>
            <a:off x="6575828" y="2758044"/>
            <a:ext cx="1137739" cy="261972"/>
            <a:chOff x="2868805" y="1866923"/>
            <a:chExt cx="2356344" cy="923826"/>
          </a:xfrm>
        </p:grpSpPr>
        <p:cxnSp>
          <p:nvCxnSpPr>
            <p:cNvPr id="168" name="Conector reto 167">
              <a:extLst>
                <a:ext uri="{FF2B5EF4-FFF2-40B4-BE49-F238E27FC236}">
                  <a16:creationId xmlns:a16="http://schemas.microsoft.com/office/drawing/2014/main" id="{3EB98FF2-1FCF-7E04-4E0C-ED920887AFB1}"/>
                </a:ext>
              </a:extLst>
            </p:cNvPr>
            <p:cNvCxnSpPr>
              <a:cxnSpLocks/>
            </p:cNvCxnSpPr>
            <p:nvPr/>
          </p:nvCxnSpPr>
          <p:spPr>
            <a:xfrm>
              <a:off x="3330717" y="2328837"/>
              <a:ext cx="1894432" cy="0"/>
            </a:xfrm>
            <a:prstGeom prst="line">
              <a:avLst/>
            </a:prstGeom>
            <a:ln w="28575">
              <a:solidFill>
                <a:srgbClr val="5D7373"/>
              </a:solidFill>
              <a:tailEnd type="oval"/>
            </a:ln>
          </p:spPr>
          <p:style>
            <a:lnRef idx="1">
              <a:schemeClr val="accent1"/>
            </a:lnRef>
            <a:fillRef idx="0">
              <a:schemeClr val="accent1"/>
            </a:fillRef>
            <a:effectRef idx="0">
              <a:schemeClr val="accent1"/>
            </a:effectRef>
            <a:fontRef idx="minor">
              <a:schemeClr val="tx1"/>
            </a:fontRef>
          </p:style>
        </p:cxnSp>
        <p:sp>
          <p:nvSpPr>
            <p:cNvPr id="169" name="Elipse 168">
              <a:extLst>
                <a:ext uri="{FF2B5EF4-FFF2-40B4-BE49-F238E27FC236}">
                  <a16:creationId xmlns:a16="http://schemas.microsoft.com/office/drawing/2014/main" id="{B9B7B312-34D2-45D0-1090-9C7A31E24A6E}"/>
                </a:ext>
              </a:extLst>
            </p:cNvPr>
            <p:cNvSpPr/>
            <p:nvPr/>
          </p:nvSpPr>
          <p:spPr>
            <a:xfrm flipH="1">
              <a:off x="2868805" y="1866923"/>
              <a:ext cx="923826" cy="923826"/>
            </a:xfrm>
            <a:prstGeom prst="ellipse">
              <a:avLst/>
            </a:prstGeom>
            <a:solidFill>
              <a:srgbClr val="5D7373"/>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0" name="Gráfico 169" descr="Pesquisa">
              <a:extLst>
                <a:ext uri="{FF2B5EF4-FFF2-40B4-BE49-F238E27FC236}">
                  <a16:creationId xmlns:a16="http://schemas.microsoft.com/office/drawing/2014/main" id="{BE688ACE-DB86-CE4F-1800-798EADA27A73}"/>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977997" y="1976115"/>
              <a:ext cx="705441" cy="705441"/>
            </a:xfrm>
            <a:prstGeom prst="rect">
              <a:avLst/>
            </a:prstGeom>
            <a:effectLst>
              <a:outerShdw blurRad="88900" dist="50800" dir="13200000" sx="102000" sy="102000" algn="br" rotWithShape="0">
                <a:prstClr val="black">
                  <a:alpha val="70000"/>
                </a:prstClr>
              </a:outerShdw>
            </a:effectLst>
          </p:spPr>
        </p:pic>
      </p:grpSp>
      <p:grpSp>
        <p:nvGrpSpPr>
          <p:cNvPr id="155" name="Agrupar 154">
            <a:extLst>
              <a:ext uri="{FF2B5EF4-FFF2-40B4-BE49-F238E27FC236}">
                <a16:creationId xmlns:a16="http://schemas.microsoft.com/office/drawing/2014/main" id="{1D6C0624-5EA6-6765-23D7-16F9EECFCE8B}"/>
              </a:ext>
            </a:extLst>
          </p:cNvPr>
          <p:cNvGrpSpPr/>
          <p:nvPr/>
        </p:nvGrpSpPr>
        <p:grpSpPr>
          <a:xfrm>
            <a:off x="6531385" y="2232980"/>
            <a:ext cx="741505" cy="651643"/>
            <a:chOff x="6881301" y="770085"/>
            <a:chExt cx="2265999" cy="923826"/>
          </a:xfrm>
          <a:effectLst>
            <a:outerShdw blurRad="63500" sx="102000" sy="102000" algn="ctr" rotWithShape="0">
              <a:prstClr val="black">
                <a:alpha val="40000"/>
              </a:prstClr>
            </a:outerShdw>
          </a:effectLst>
        </p:grpSpPr>
        <p:cxnSp>
          <p:nvCxnSpPr>
            <p:cNvPr id="156" name="Conector reto 155">
              <a:extLst>
                <a:ext uri="{FF2B5EF4-FFF2-40B4-BE49-F238E27FC236}">
                  <a16:creationId xmlns:a16="http://schemas.microsoft.com/office/drawing/2014/main" id="{0AA9FFF7-0633-6C57-212A-D145972156BF}"/>
                </a:ext>
              </a:extLst>
            </p:cNvPr>
            <p:cNvCxnSpPr>
              <a:cxnSpLocks/>
            </p:cNvCxnSpPr>
            <p:nvPr/>
          </p:nvCxnSpPr>
          <p:spPr>
            <a:xfrm flipH="1" flipV="1">
              <a:off x="6881301" y="1231997"/>
              <a:ext cx="1804086" cy="1"/>
            </a:xfrm>
            <a:prstGeom prst="line">
              <a:avLst/>
            </a:prstGeom>
            <a:ln w="28575">
              <a:solidFill>
                <a:srgbClr val="FF5969"/>
              </a:solidFill>
              <a:tailEnd type="ova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57" name="Elipse 156">
              <a:extLst>
                <a:ext uri="{FF2B5EF4-FFF2-40B4-BE49-F238E27FC236}">
                  <a16:creationId xmlns:a16="http://schemas.microsoft.com/office/drawing/2014/main" id="{C922D0FC-1626-7D5A-5B1B-9B3FECAB4B90}"/>
                </a:ext>
              </a:extLst>
            </p:cNvPr>
            <p:cNvSpPr/>
            <p:nvPr/>
          </p:nvSpPr>
          <p:spPr>
            <a:xfrm>
              <a:off x="8223474" y="770085"/>
              <a:ext cx="923826" cy="923826"/>
            </a:xfrm>
            <a:prstGeom prst="ellipse">
              <a:avLst/>
            </a:prstGeom>
            <a:solidFill>
              <a:srgbClr val="FF5969"/>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8" name="Gráfico 157" descr="Apresentação com lista de verificação">
              <a:extLst>
                <a:ext uri="{FF2B5EF4-FFF2-40B4-BE49-F238E27FC236}">
                  <a16:creationId xmlns:a16="http://schemas.microsoft.com/office/drawing/2014/main" id="{D8368F90-F5A4-AE58-B175-4761856D6FE4}"/>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8362606" y="901221"/>
              <a:ext cx="661554" cy="661554"/>
            </a:xfrm>
            <a:prstGeom prst="rect">
              <a:avLst/>
            </a:prstGeom>
          </p:spPr>
        </p:pic>
      </p:grpSp>
      <p:sp>
        <p:nvSpPr>
          <p:cNvPr id="151" name="Retângulo 150">
            <a:extLst>
              <a:ext uri="{FF2B5EF4-FFF2-40B4-BE49-F238E27FC236}">
                <a16:creationId xmlns:a16="http://schemas.microsoft.com/office/drawing/2014/main" id="{535904EC-41F9-D46A-EEA0-A19DBCC99099}"/>
              </a:ext>
            </a:extLst>
          </p:cNvPr>
          <p:cNvSpPr/>
          <p:nvPr/>
        </p:nvSpPr>
        <p:spPr>
          <a:xfrm>
            <a:off x="9853329" y="685483"/>
            <a:ext cx="723331" cy="11026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9" name="Agrupar 8">
            <a:extLst>
              <a:ext uri="{FF2B5EF4-FFF2-40B4-BE49-F238E27FC236}">
                <a16:creationId xmlns:a16="http://schemas.microsoft.com/office/drawing/2014/main" id="{4EBF8742-62EA-9E12-4C4A-B85549B3FD12}"/>
              </a:ext>
            </a:extLst>
          </p:cNvPr>
          <p:cNvGrpSpPr/>
          <p:nvPr/>
        </p:nvGrpSpPr>
        <p:grpSpPr>
          <a:xfrm>
            <a:off x="-47539"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p:nvPr/>
        </p:nvGrpSpPr>
        <p:grpSpPr>
          <a:xfrm>
            <a:off x="-10068670"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7782"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rot="16200000">
                <a:off x="8638969" y="2875614"/>
                <a:ext cx="646331" cy="646331"/>
              </a:xfrm>
              <a:prstGeom prst="rect">
                <a:avLst/>
              </a:prstGeom>
            </p:spPr>
          </p:pic>
        </p:grpSp>
      </p:grpSp>
      <p:sp>
        <p:nvSpPr>
          <p:cNvPr id="16" name="Forma Livre: Forma 15">
            <a:extLst>
              <a:ext uri="{FF2B5EF4-FFF2-40B4-BE49-F238E27FC236}">
                <a16:creationId xmlns:a16="http://schemas.microsoft.com/office/drawing/2014/main" id="{8EEC9B6C-DDF3-C067-B667-0E14963B6F15}"/>
              </a:ext>
            </a:extLst>
          </p:cNvPr>
          <p:cNvSpPr/>
          <p:nvPr/>
        </p:nvSpPr>
        <p:spPr>
          <a:xfrm rot="8114665">
            <a:off x="6334434" y="2005629"/>
            <a:ext cx="1240735" cy="1229970"/>
          </a:xfrm>
          <a:custGeom>
            <a:avLst/>
            <a:gdLst>
              <a:gd name="connsiteX0" fmla="*/ 515468 w 2240302"/>
              <a:gd name="connsiteY0" fmla="*/ 1710182 h 2220863"/>
              <a:gd name="connsiteX1" fmla="*/ 0 w 2240302"/>
              <a:gd name="connsiteY1" fmla="*/ 477290 h 2220863"/>
              <a:gd name="connsiteX2" fmla="*/ 1 w 2240302"/>
              <a:gd name="connsiteY2" fmla="*/ 477290 h 2220863"/>
              <a:gd name="connsiteX3" fmla="*/ 35756 w 2240302"/>
              <a:gd name="connsiteY3" fmla="*/ 125899 h 2220863"/>
              <a:gd name="connsiteX4" fmla="*/ 68432 w 2240302"/>
              <a:gd name="connsiteY4" fmla="*/ 0 h 2220863"/>
              <a:gd name="connsiteX5" fmla="*/ 2240302 w 2240302"/>
              <a:gd name="connsiteY5" fmla="*/ 2153419 h 2220863"/>
              <a:gd name="connsiteX6" fmla="*/ 2114601 w 2240302"/>
              <a:gd name="connsiteY6" fmla="*/ 2185440 h 2220863"/>
              <a:gd name="connsiteX7" fmla="*/ 1759916 w 2240302"/>
              <a:gd name="connsiteY7" fmla="*/ 2220863 h 2220863"/>
              <a:gd name="connsiteX8" fmla="*/ 515468 w 2240302"/>
              <a:gd name="connsiteY8" fmla="*/ 1710182 h 222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302" h="2220863">
                <a:moveTo>
                  <a:pt x="515468" y="1710182"/>
                </a:moveTo>
                <a:cubicBezTo>
                  <a:pt x="196985" y="1394658"/>
                  <a:pt x="0" y="958764"/>
                  <a:pt x="0" y="477290"/>
                </a:cubicBezTo>
                <a:lnTo>
                  <a:pt x="1" y="477290"/>
                </a:lnTo>
                <a:cubicBezTo>
                  <a:pt x="1" y="356921"/>
                  <a:pt x="12312" y="239401"/>
                  <a:pt x="35756" y="125899"/>
                </a:cubicBezTo>
                <a:lnTo>
                  <a:pt x="68432" y="0"/>
                </a:lnTo>
                <a:lnTo>
                  <a:pt x="2240302" y="2153419"/>
                </a:lnTo>
                <a:lnTo>
                  <a:pt x="2114601" y="2185440"/>
                </a:lnTo>
                <a:cubicBezTo>
                  <a:pt x="2000035" y="2208666"/>
                  <a:pt x="1881413" y="2220863"/>
                  <a:pt x="1759916" y="2220863"/>
                </a:cubicBezTo>
                <a:cubicBezTo>
                  <a:pt x="1273929" y="2220863"/>
                  <a:pt x="833950" y="2025707"/>
                  <a:pt x="515468" y="1710182"/>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7" name="Forma Livre: Forma 46">
            <a:extLst>
              <a:ext uri="{FF2B5EF4-FFF2-40B4-BE49-F238E27FC236}">
                <a16:creationId xmlns:a16="http://schemas.microsoft.com/office/drawing/2014/main" id="{FC04B343-1B39-B60F-CC1B-9C6AF80BDD20}"/>
              </a:ext>
            </a:extLst>
          </p:cNvPr>
          <p:cNvSpPr/>
          <p:nvPr/>
        </p:nvSpPr>
        <p:spPr>
          <a:xfrm rot="8114665">
            <a:off x="6128252" y="2135665"/>
            <a:ext cx="1645059" cy="1630495"/>
          </a:xfrm>
          <a:custGeom>
            <a:avLst/>
            <a:gdLst>
              <a:gd name="connsiteX0" fmla="*/ 2171871 w 2970359"/>
              <a:gd name="connsiteY0" fmla="*/ 2944062 h 2944062"/>
              <a:gd name="connsiteX1" fmla="*/ 0 w 2970359"/>
              <a:gd name="connsiteY1" fmla="*/ 790643 h 2944062"/>
              <a:gd name="connsiteX2" fmla="*/ 10691 w 2970359"/>
              <a:gd name="connsiteY2" fmla="*/ 749448 h 2944062"/>
              <a:gd name="connsiteX3" fmla="*/ 447036 w 2970359"/>
              <a:gd name="connsiteY3" fmla="*/ 35041 h 2944062"/>
              <a:gd name="connsiteX4" fmla="*/ 485953 w 2970359"/>
              <a:gd name="connsiteY4" fmla="*/ 0 h 2944062"/>
              <a:gd name="connsiteX5" fmla="*/ 2970359 w 2970359"/>
              <a:gd name="connsiteY5" fmla="*/ 2463300 h 2944062"/>
              <a:gd name="connsiteX6" fmla="*/ 2935933 w 2970359"/>
              <a:gd name="connsiteY6" fmla="*/ 2500826 h 2944062"/>
              <a:gd name="connsiteX7" fmla="*/ 2214830 w 2970359"/>
              <a:gd name="connsiteY7" fmla="*/ 2933120 h 29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0359" h="2944062">
                <a:moveTo>
                  <a:pt x="2171871" y="2944062"/>
                </a:moveTo>
                <a:lnTo>
                  <a:pt x="0" y="790643"/>
                </a:lnTo>
                <a:lnTo>
                  <a:pt x="10691" y="749448"/>
                </a:lnTo>
                <a:cubicBezTo>
                  <a:pt x="96394" y="476466"/>
                  <a:pt x="247985" y="232244"/>
                  <a:pt x="447036" y="35041"/>
                </a:cubicBezTo>
                <a:lnTo>
                  <a:pt x="485953" y="0"/>
                </a:lnTo>
                <a:lnTo>
                  <a:pt x="2970359" y="2463300"/>
                </a:lnTo>
                <a:lnTo>
                  <a:pt x="2935933" y="2500826"/>
                </a:lnTo>
                <a:cubicBezTo>
                  <a:pt x="2736882" y="2698029"/>
                  <a:pt x="2490371" y="2848213"/>
                  <a:pt x="2214830" y="293312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50" name="Forma Livre: Forma 49">
            <a:extLst>
              <a:ext uri="{FF2B5EF4-FFF2-40B4-BE49-F238E27FC236}">
                <a16:creationId xmlns:a16="http://schemas.microsoft.com/office/drawing/2014/main" id="{4F5082A0-AF55-E873-06C3-370EB2A182D4}"/>
              </a:ext>
            </a:extLst>
          </p:cNvPr>
          <p:cNvSpPr/>
          <p:nvPr/>
        </p:nvSpPr>
        <p:spPr>
          <a:xfrm rot="8114665">
            <a:off x="6138024" y="2507238"/>
            <a:ext cx="1621760" cy="1607458"/>
          </a:xfrm>
          <a:custGeom>
            <a:avLst/>
            <a:gdLst>
              <a:gd name="connsiteX0" fmla="*/ 2484598 w 2928290"/>
              <a:gd name="connsiteY0" fmla="*/ 2902464 h 2902464"/>
              <a:gd name="connsiteX1" fmla="*/ 0 w 2928290"/>
              <a:gd name="connsiteY1" fmla="*/ 438974 h 2902464"/>
              <a:gd name="connsiteX2" fmla="*/ 88168 w 2928290"/>
              <a:gd name="connsiteY2" fmla="*/ 359586 h 2902464"/>
              <a:gd name="connsiteX3" fmla="*/ 684293 w 2928290"/>
              <a:gd name="connsiteY3" fmla="*/ 39826 h 2902464"/>
              <a:gd name="connsiteX4" fmla="*/ 840634 w 2928290"/>
              <a:gd name="connsiteY4" fmla="*/ 0 h 2902464"/>
              <a:gd name="connsiteX5" fmla="*/ 2928290 w 2928290"/>
              <a:gd name="connsiteY5" fmla="*/ 2069920 h 2902464"/>
              <a:gd name="connsiteX6" fmla="*/ 2888431 w 2928290"/>
              <a:gd name="connsiteY6" fmla="*/ 2223497 h 2902464"/>
              <a:gd name="connsiteX7" fmla="*/ 2565674 w 2928290"/>
              <a:gd name="connsiteY7" fmla="*/ 2814086 h 29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8290" h="2902464">
                <a:moveTo>
                  <a:pt x="2484598" y="2902464"/>
                </a:moveTo>
                <a:lnTo>
                  <a:pt x="0" y="438974"/>
                </a:lnTo>
                <a:lnTo>
                  <a:pt x="88168" y="359586"/>
                </a:lnTo>
                <a:cubicBezTo>
                  <a:pt x="262006" y="217454"/>
                  <a:pt x="463860" y="107751"/>
                  <a:pt x="684293" y="39826"/>
                </a:cubicBezTo>
                <a:lnTo>
                  <a:pt x="840634" y="0"/>
                </a:lnTo>
                <a:lnTo>
                  <a:pt x="2928290" y="2069920"/>
                </a:lnTo>
                <a:lnTo>
                  <a:pt x="2888431" y="2223497"/>
                </a:lnTo>
                <a:cubicBezTo>
                  <a:pt x="2819870" y="2441883"/>
                  <a:pt x="2709139" y="2641862"/>
                  <a:pt x="2565674" y="2814086"/>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53" name="Forma Livre: Forma 52">
            <a:extLst>
              <a:ext uri="{FF2B5EF4-FFF2-40B4-BE49-F238E27FC236}">
                <a16:creationId xmlns:a16="http://schemas.microsoft.com/office/drawing/2014/main" id="{C73EBE2C-B4C8-D666-82C8-C319E4B14EE4}"/>
              </a:ext>
            </a:extLst>
          </p:cNvPr>
          <p:cNvSpPr/>
          <p:nvPr/>
        </p:nvSpPr>
        <p:spPr>
          <a:xfrm rot="8114665">
            <a:off x="6236863" y="3117528"/>
            <a:ext cx="1395913" cy="1353070"/>
          </a:xfrm>
          <a:custGeom>
            <a:avLst/>
            <a:gdLst>
              <a:gd name="connsiteX0" fmla="*/ 2090030 w 2520496"/>
              <a:gd name="connsiteY0" fmla="*/ 2443136 h 2443136"/>
              <a:gd name="connsiteX1" fmla="*/ 0 w 2520496"/>
              <a:gd name="connsiteY1" fmla="*/ 370861 h 2443136"/>
              <a:gd name="connsiteX2" fmla="*/ 15516 w 2520496"/>
              <a:gd name="connsiteY2" fmla="*/ 366909 h 2443136"/>
              <a:gd name="connsiteX3" fmla="*/ 370201 w 2520496"/>
              <a:gd name="connsiteY3" fmla="*/ 331486 h 2443136"/>
              <a:gd name="connsiteX4" fmla="*/ 747551 w 2520496"/>
              <a:gd name="connsiteY4" fmla="*/ 125729 h 2443136"/>
              <a:gd name="connsiteX5" fmla="*/ 909330 w 2520496"/>
              <a:gd name="connsiteY5" fmla="*/ 0 h 2443136"/>
              <a:gd name="connsiteX6" fmla="*/ 2520496 w 2520496"/>
              <a:gd name="connsiteY6" fmla="*/ 1597478 h 2443136"/>
              <a:gd name="connsiteX7" fmla="*/ 2455431 w 2520496"/>
              <a:gd name="connsiteY7" fmla="*/ 1678826 h 2443136"/>
              <a:gd name="connsiteX8" fmla="*/ 2130116 w 2520496"/>
              <a:gd name="connsiteY8" fmla="*/ 2075059 h 2443136"/>
              <a:gd name="connsiteX9" fmla="*/ 2094361 w 2520496"/>
              <a:gd name="connsiteY9" fmla="*/ 2426450 h 24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0496" h="2443136">
                <a:moveTo>
                  <a:pt x="2090030" y="2443136"/>
                </a:moveTo>
                <a:lnTo>
                  <a:pt x="0" y="370861"/>
                </a:lnTo>
                <a:lnTo>
                  <a:pt x="15516" y="366909"/>
                </a:lnTo>
                <a:cubicBezTo>
                  <a:pt x="130082" y="343683"/>
                  <a:pt x="248704" y="331486"/>
                  <a:pt x="370201" y="331486"/>
                </a:cubicBezTo>
                <a:cubicBezTo>
                  <a:pt x="495241" y="310249"/>
                  <a:pt x="618215" y="225630"/>
                  <a:pt x="747551" y="125729"/>
                </a:cubicBezTo>
                <a:lnTo>
                  <a:pt x="909330" y="0"/>
                </a:lnTo>
                <a:lnTo>
                  <a:pt x="2520496" y="1597478"/>
                </a:lnTo>
                <a:lnTo>
                  <a:pt x="2455431" y="1678826"/>
                </a:lnTo>
                <a:cubicBezTo>
                  <a:pt x="2344626" y="1812428"/>
                  <a:pt x="2225024" y="1941518"/>
                  <a:pt x="2130116" y="2075059"/>
                </a:cubicBezTo>
                <a:cubicBezTo>
                  <a:pt x="2130116" y="2195427"/>
                  <a:pt x="2117804" y="2312947"/>
                  <a:pt x="2094361" y="242645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56" name="Forma Livre: Forma 55">
            <a:extLst>
              <a:ext uri="{FF2B5EF4-FFF2-40B4-BE49-F238E27FC236}">
                <a16:creationId xmlns:a16="http://schemas.microsoft.com/office/drawing/2014/main" id="{9A9C2218-A79F-9516-862A-3419B2D98E16}"/>
              </a:ext>
            </a:extLst>
          </p:cNvPr>
          <p:cNvSpPr/>
          <p:nvPr/>
        </p:nvSpPr>
        <p:spPr>
          <a:xfrm rot="8114665">
            <a:off x="6400352" y="3722892"/>
            <a:ext cx="1040836" cy="1044056"/>
          </a:xfrm>
          <a:custGeom>
            <a:avLst/>
            <a:gdLst>
              <a:gd name="connsiteX0" fmla="*/ 1612434 w 1879360"/>
              <a:gd name="connsiteY0" fmla="*/ 1885172 h 1885172"/>
              <a:gd name="connsiteX1" fmla="*/ 0 w 1879360"/>
              <a:gd name="connsiteY1" fmla="*/ 286437 h 1885172"/>
              <a:gd name="connsiteX2" fmla="*/ 44058 w 1879360"/>
              <a:gd name="connsiteY2" fmla="*/ 252197 h 1885172"/>
              <a:gd name="connsiteX3" fmla="*/ 1230910 w 1879360"/>
              <a:gd name="connsiteY3" fmla="*/ 236931 h 1885172"/>
              <a:gd name="connsiteX4" fmla="*/ 1247441 w 1879360"/>
              <a:gd name="connsiteY4" fmla="*/ 250813 h 1885172"/>
              <a:gd name="connsiteX5" fmla="*/ 1574642 w 1879360"/>
              <a:gd name="connsiteY5" fmla="*/ 575235 h 1885172"/>
              <a:gd name="connsiteX6" fmla="*/ 1637111 w 1879360"/>
              <a:gd name="connsiteY6" fmla="*/ 653171 h 1885172"/>
              <a:gd name="connsiteX7" fmla="*/ 1633040 w 1879360"/>
              <a:gd name="connsiteY7" fmla="*/ 1859408 h 188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9360" h="1885172">
                <a:moveTo>
                  <a:pt x="1612434" y="1885172"/>
                </a:moveTo>
                <a:lnTo>
                  <a:pt x="0" y="286437"/>
                </a:lnTo>
                <a:lnTo>
                  <a:pt x="44058" y="252197"/>
                </a:lnTo>
                <a:cubicBezTo>
                  <a:pt x="354121" y="20091"/>
                  <a:pt x="717732" y="-167628"/>
                  <a:pt x="1230910" y="236931"/>
                </a:cubicBezTo>
                <a:lnTo>
                  <a:pt x="1247441" y="250813"/>
                </a:lnTo>
                <a:lnTo>
                  <a:pt x="1574642" y="575235"/>
                </a:lnTo>
                <a:lnTo>
                  <a:pt x="1637111" y="653171"/>
                </a:lnTo>
                <a:cubicBezTo>
                  <a:pt x="2031690" y="1173351"/>
                  <a:pt x="1880787" y="1535418"/>
                  <a:pt x="1633040" y="1859408"/>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72" name="Retângulo: Cantos Arredondados 71">
            <a:extLst>
              <a:ext uri="{FF2B5EF4-FFF2-40B4-BE49-F238E27FC236}">
                <a16:creationId xmlns:a16="http://schemas.microsoft.com/office/drawing/2014/main" id="{11117373-5DF1-BDE2-3EB2-DFCDB16F1D8B}"/>
              </a:ext>
            </a:extLst>
          </p:cNvPr>
          <p:cNvSpPr/>
          <p:nvPr/>
        </p:nvSpPr>
        <p:spPr>
          <a:xfrm>
            <a:off x="6452092" y="4673692"/>
            <a:ext cx="932914" cy="162518"/>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73" name="Retângulo: Cantos Arredondados 72">
            <a:extLst>
              <a:ext uri="{FF2B5EF4-FFF2-40B4-BE49-F238E27FC236}">
                <a16:creationId xmlns:a16="http://schemas.microsoft.com/office/drawing/2014/main" id="{F77068E2-BC4D-AA65-BC1E-B7F8B30CEA92}"/>
              </a:ext>
            </a:extLst>
          </p:cNvPr>
          <p:cNvSpPr/>
          <p:nvPr/>
        </p:nvSpPr>
        <p:spPr>
          <a:xfrm>
            <a:off x="6452091" y="4890886"/>
            <a:ext cx="932914" cy="162518"/>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74" name="Retângulo: Cantos Arredondados 73">
            <a:extLst>
              <a:ext uri="{FF2B5EF4-FFF2-40B4-BE49-F238E27FC236}">
                <a16:creationId xmlns:a16="http://schemas.microsoft.com/office/drawing/2014/main" id="{D0D2256F-0C72-1330-9B17-C7A28F8E4950}"/>
              </a:ext>
            </a:extLst>
          </p:cNvPr>
          <p:cNvSpPr/>
          <p:nvPr/>
        </p:nvSpPr>
        <p:spPr>
          <a:xfrm>
            <a:off x="6575828" y="5096015"/>
            <a:ext cx="717984" cy="162518"/>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75" name="Forma Livre: Forma 74">
            <a:extLst>
              <a:ext uri="{FF2B5EF4-FFF2-40B4-BE49-F238E27FC236}">
                <a16:creationId xmlns:a16="http://schemas.microsoft.com/office/drawing/2014/main" id="{08A2212C-4919-70F0-9D27-19710640958B}"/>
              </a:ext>
            </a:extLst>
          </p:cNvPr>
          <p:cNvSpPr/>
          <p:nvPr/>
        </p:nvSpPr>
        <p:spPr>
          <a:xfrm rot="8114665">
            <a:off x="6128252" y="2135665"/>
            <a:ext cx="1645059" cy="1630495"/>
          </a:xfrm>
          <a:custGeom>
            <a:avLst/>
            <a:gdLst>
              <a:gd name="connsiteX0" fmla="*/ 2171871 w 2970359"/>
              <a:gd name="connsiteY0" fmla="*/ 2944062 h 2944062"/>
              <a:gd name="connsiteX1" fmla="*/ 0 w 2970359"/>
              <a:gd name="connsiteY1" fmla="*/ 790643 h 2944062"/>
              <a:gd name="connsiteX2" fmla="*/ 10691 w 2970359"/>
              <a:gd name="connsiteY2" fmla="*/ 749448 h 2944062"/>
              <a:gd name="connsiteX3" fmla="*/ 447036 w 2970359"/>
              <a:gd name="connsiteY3" fmla="*/ 35041 h 2944062"/>
              <a:gd name="connsiteX4" fmla="*/ 485953 w 2970359"/>
              <a:gd name="connsiteY4" fmla="*/ 0 h 2944062"/>
              <a:gd name="connsiteX5" fmla="*/ 2970359 w 2970359"/>
              <a:gd name="connsiteY5" fmla="*/ 2463300 h 2944062"/>
              <a:gd name="connsiteX6" fmla="*/ 2935933 w 2970359"/>
              <a:gd name="connsiteY6" fmla="*/ 2500826 h 2944062"/>
              <a:gd name="connsiteX7" fmla="*/ 2214830 w 2970359"/>
              <a:gd name="connsiteY7" fmla="*/ 2933120 h 29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0359" h="2944062">
                <a:moveTo>
                  <a:pt x="2171871" y="2944062"/>
                </a:moveTo>
                <a:lnTo>
                  <a:pt x="0" y="790643"/>
                </a:lnTo>
                <a:lnTo>
                  <a:pt x="10691" y="749448"/>
                </a:lnTo>
                <a:cubicBezTo>
                  <a:pt x="96394" y="476466"/>
                  <a:pt x="247985" y="232244"/>
                  <a:pt x="447036" y="35041"/>
                </a:cubicBezTo>
                <a:lnTo>
                  <a:pt x="485953" y="0"/>
                </a:lnTo>
                <a:lnTo>
                  <a:pt x="2970359" y="2463300"/>
                </a:lnTo>
                <a:lnTo>
                  <a:pt x="2935933" y="2500826"/>
                </a:lnTo>
                <a:cubicBezTo>
                  <a:pt x="2736882" y="2698029"/>
                  <a:pt x="2490371" y="2848213"/>
                  <a:pt x="2214830" y="2933120"/>
                </a:cubicBezTo>
                <a:close/>
              </a:path>
            </a:pathLst>
          </a:custGeom>
          <a:gradFill flip="none" rotWithShape="1">
            <a:gsLst>
              <a:gs pos="0">
                <a:schemeClr val="tx1">
                  <a:alpha val="0"/>
                </a:schemeClr>
              </a:gs>
              <a:gs pos="50000">
                <a:schemeClr val="tx1">
                  <a:alpha val="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76" name="Forma Livre: Forma 75">
            <a:extLst>
              <a:ext uri="{FF2B5EF4-FFF2-40B4-BE49-F238E27FC236}">
                <a16:creationId xmlns:a16="http://schemas.microsoft.com/office/drawing/2014/main" id="{737F87B8-0F75-7B2E-AA94-FC57F2BDE47A}"/>
              </a:ext>
            </a:extLst>
          </p:cNvPr>
          <p:cNvSpPr/>
          <p:nvPr/>
        </p:nvSpPr>
        <p:spPr>
          <a:xfrm rot="8114665">
            <a:off x="6138024" y="2507238"/>
            <a:ext cx="1621760" cy="1607458"/>
          </a:xfrm>
          <a:custGeom>
            <a:avLst/>
            <a:gdLst>
              <a:gd name="connsiteX0" fmla="*/ 2484598 w 2928290"/>
              <a:gd name="connsiteY0" fmla="*/ 2902464 h 2902464"/>
              <a:gd name="connsiteX1" fmla="*/ 0 w 2928290"/>
              <a:gd name="connsiteY1" fmla="*/ 438974 h 2902464"/>
              <a:gd name="connsiteX2" fmla="*/ 88168 w 2928290"/>
              <a:gd name="connsiteY2" fmla="*/ 359586 h 2902464"/>
              <a:gd name="connsiteX3" fmla="*/ 684293 w 2928290"/>
              <a:gd name="connsiteY3" fmla="*/ 39826 h 2902464"/>
              <a:gd name="connsiteX4" fmla="*/ 840634 w 2928290"/>
              <a:gd name="connsiteY4" fmla="*/ 0 h 2902464"/>
              <a:gd name="connsiteX5" fmla="*/ 2928290 w 2928290"/>
              <a:gd name="connsiteY5" fmla="*/ 2069920 h 2902464"/>
              <a:gd name="connsiteX6" fmla="*/ 2888431 w 2928290"/>
              <a:gd name="connsiteY6" fmla="*/ 2223497 h 2902464"/>
              <a:gd name="connsiteX7" fmla="*/ 2565674 w 2928290"/>
              <a:gd name="connsiteY7" fmla="*/ 2814086 h 29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8290" h="2902464">
                <a:moveTo>
                  <a:pt x="2484598" y="2902464"/>
                </a:moveTo>
                <a:lnTo>
                  <a:pt x="0" y="438974"/>
                </a:lnTo>
                <a:lnTo>
                  <a:pt x="88168" y="359586"/>
                </a:lnTo>
                <a:cubicBezTo>
                  <a:pt x="262006" y="217454"/>
                  <a:pt x="463860" y="107751"/>
                  <a:pt x="684293" y="39826"/>
                </a:cubicBezTo>
                <a:lnTo>
                  <a:pt x="840634" y="0"/>
                </a:lnTo>
                <a:lnTo>
                  <a:pt x="2928290" y="2069920"/>
                </a:lnTo>
                <a:lnTo>
                  <a:pt x="2888431" y="2223497"/>
                </a:lnTo>
                <a:cubicBezTo>
                  <a:pt x="2819870" y="2441883"/>
                  <a:pt x="2709139" y="2641862"/>
                  <a:pt x="2565674" y="2814086"/>
                </a:cubicBezTo>
                <a:close/>
              </a:path>
            </a:pathLst>
          </a:custGeom>
          <a:gradFill flip="none" rotWithShape="1">
            <a:gsLst>
              <a:gs pos="0">
                <a:schemeClr val="tx1">
                  <a:alpha val="0"/>
                </a:schemeClr>
              </a:gs>
              <a:gs pos="50000">
                <a:schemeClr val="tx1">
                  <a:alpha val="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77" name="Forma Livre: Forma 76">
            <a:extLst>
              <a:ext uri="{FF2B5EF4-FFF2-40B4-BE49-F238E27FC236}">
                <a16:creationId xmlns:a16="http://schemas.microsoft.com/office/drawing/2014/main" id="{66E2301D-1913-1C94-BAB4-CE772001AED5}"/>
              </a:ext>
            </a:extLst>
          </p:cNvPr>
          <p:cNvSpPr/>
          <p:nvPr/>
        </p:nvSpPr>
        <p:spPr>
          <a:xfrm rot="8114665">
            <a:off x="6398131" y="3722892"/>
            <a:ext cx="1040836" cy="1044056"/>
          </a:xfrm>
          <a:custGeom>
            <a:avLst/>
            <a:gdLst>
              <a:gd name="connsiteX0" fmla="*/ 1612434 w 1879360"/>
              <a:gd name="connsiteY0" fmla="*/ 1885172 h 1885172"/>
              <a:gd name="connsiteX1" fmla="*/ 0 w 1879360"/>
              <a:gd name="connsiteY1" fmla="*/ 286437 h 1885172"/>
              <a:gd name="connsiteX2" fmla="*/ 44058 w 1879360"/>
              <a:gd name="connsiteY2" fmla="*/ 252197 h 1885172"/>
              <a:gd name="connsiteX3" fmla="*/ 1230910 w 1879360"/>
              <a:gd name="connsiteY3" fmla="*/ 236931 h 1885172"/>
              <a:gd name="connsiteX4" fmla="*/ 1247441 w 1879360"/>
              <a:gd name="connsiteY4" fmla="*/ 250813 h 1885172"/>
              <a:gd name="connsiteX5" fmla="*/ 1574642 w 1879360"/>
              <a:gd name="connsiteY5" fmla="*/ 575235 h 1885172"/>
              <a:gd name="connsiteX6" fmla="*/ 1637111 w 1879360"/>
              <a:gd name="connsiteY6" fmla="*/ 653171 h 1885172"/>
              <a:gd name="connsiteX7" fmla="*/ 1633040 w 1879360"/>
              <a:gd name="connsiteY7" fmla="*/ 1859408 h 188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9360" h="1885172">
                <a:moveTo>
                  <a:pt x="1612434" y="1885172"/>
                </a:moveTo>
                <a:lnTo>
                  <a:pt x="0" y="286437"/>
                </a:lnTo>
                <a:lnTo>
                  <a:pt x="44058" y="252197"/>
                </a:lnTo>
                <a:cubicBezTo>
                  <a:pt x="354121" y="20091"/>
                  <a:pt x="717732" y="-167628"/>
                  <a:pt x="1230910" y="236931"/>
                </a:cubicBezTo>
                <a:lnTo>
                  <a:pt x="1247441" y="250813"/>
                </a:lnTo>
                <a:lnTo>
                  <a:pt x="1574642" y="575235"/>
                </a:lnTo>
                <a:lnTo>
                  <a:pt x="1637111" y="653171"/>
                </a:lnTo>
                <a:cubicBezTo>
                  <a:pt x="2031690" y="1173351"/>
                  <a:pt x="1880787" y="1535418"/>
                  <a:pt x="1633040" y="1859408"/>
                </a:cubicBezTo>
                <a:close/>
              </a:path>
            </a:pathLst>
          </a:custGeom>
          <a:gradFill flip="none" rotWithShape="1">
            <a:gsLst>
              <a:gs pos="0">
                <a:schemeClr val="tx1">
                  <a:alpha val="0"/>
                </a:schemeClr>
              </a:gs>
              <a:gs pos="50000">
                <a:schemeClr val="tx1">
                  <a:alpha val="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78" name="Forma Livre: Forma 77">
            <a:extLst>
              <a:ext uri="{FF2B5EF4-FFF2-40B4-BE49-F238E27FC236}">
                <a16:creationId xmlns:a16="http://schemas.microsoft.com/office/drawing/2014/main" id="{53C5458A-9840-3E6F-75D4-901DD8B64643}"/>
              </a:ext>
            </a:extLst>
          </p:cNvPr>
          <p:cNvSpPr/>
          <p:nvPr/>
        </p:nvSpPr>
        <p:spPr>
          <a:xfrm rot="8114665">
            <a:off x="6236863" y="3117528"/>
            <a:ext cx="1395913" cy="1353070"/>
          </a:xfrm>
          <a:custGeom>
            <a:avLst/>
            <a:gdLst>
              <a:gd name="connsiteX0" fmla="*/ 2090030 w 2520496"/>
              <a:gd name="connsiteY0" fmla="*/ 2443136 h 2443136"/>
              <a:gd name="connsiteX1" fmla="*/ 0 w 2520496"/>
              <a:gd name="connsiteY1" fmla="*/ 370861 h 2443136"/>
              <a:gd name="connsiteX2" fmla="*/ 15516 w 2520496"/>
              <a:gd name="connsiteY2" fmla="*/ 366909 h 2443136"/>
              <a:gd name="connsiteX3" fmla="*/ 370201 w 2520496"/>
              <a:gd name="connsiteY3" fmla="*/ 331486 h 2443136"/>
              <a:gd name="connsiteX4" fmla="*/ 747551 w 2520496"/>
              <a:gd name="connsiteY4" fmla="*/ 125729 h 2443136"/>
              <a:gd name="connsiteX5" fmla="*/ 909330 w 2520496"/>
              <a:gd name="connsiteY5" fmla="*/ 0 h 2443136"/>
              <a:gd name="connsiteX6" fmla="*/ 2520496 w 2520496"/>
              <a:gd name="connsiteY6" fmla="*/ 1597478 h 2443136"/>
              <a:gd name="connsiteX7" fmla="*/ 2455431 w 2520496"/>
              <a:gd name="connsiteY7" fmla="*/ 1678826 h 2443136"/>
              <a:gd name="connsiteX8" fmla="*/ 2130116 w 2520496"/>
              <a:gd name="connsiteY8" fmla="*/ 2075059 h 2443136"/>
              <a:gd name="connsiteX9" fmla="*/ 2094361 w 2520496"/>
              <a:gd name="connsiteY9" fmla="*/ 2426450 h 24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0496" h="2443136">
                <a:moveTo>
                  <a:pt x="2090030" y="2443136"/>
                </a:moveTo>
                <a:lnTo>
                  <a:pt x="0" y="370861"/>
                </a:lnTo>
                <a:lnTo>
                  <a:pt x="15516" y="366909"/>
                </a:lnTo>
                <a:cubicBezTo>
                  <a:pt x="130082" y="343683"/>
                  <a:pt x="248704" y="331486"/>
                  <a:pt x="370201" y="331486"/>
                </a:cubicBezTo>
                <a:cubicBezTo>
                  <a:pt x="495241" y="310249"/>
                  <a:pt x="618215" y="225630"/>
                  <a:pt x="747551" y="125729"/>
                </a:cubicBezTo>
                <a:lnTo>
                  <a:pt x="909330" y="0"/>
                </a:lnTo>
                <a:lnTo>
                  <a:pt x="2520496" y="1597478"/>
                </a:lnTo>
                <a:lnTo>
                  <a:pt x="2455431" y="1678826"/>
                </a:lnTo>
                <a:cubicBezTo>
                  <a:pt x="2344626" y="1812428"/>
                  <a:pt x="2225024" y="1941518"/>
                  <a:pt x="2130116" y="2075059"/>
                </a:cubicBezTo>
                <a:cubicBezTo>
                  <a:pt x="2130116" y="2195427"/>
                  <a:pt x="2117804" y="2312947"/>
                  <a:pt x="2094361" y="2426450"/>
                </a:cubicBezTo>
                <a:close/>
              </a:path>
            </a:pathLst>
          </a:custGeom>
          <a:gradFill flip="none" rotWithShape="1">
            <a:gsLst>
              <a:gs pos="0">
                <a:schemeClr val="tx1">
                  <a:alpha val="0"/>
                </a:schemeClr>
              </a:gs>
              <a:gs pos="50000">
                <a:schemeClr val="tx1">
                  <a:alpha val="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rot="16200000">
                <a:off x="8638969" y="2875614"/>
                <a:ext cx="646331" cy="646331"/>
              </a:xfrm>
              <a:prstGeom prst="rect">
                <a:avLst/>
              </a:prstGeom>
            </p:spPr>
          </p:pic>
        </p:grpSp>
      </p:grpSp>
      <p:grpSp>
        <p:nvGrpSpPr>
          <p:cNvPr id="175" name="Agrupar 174">
            <a:extLst>
              <a:ext uri="{FF2B5EF4-FFF2-40B4-BE49-F238E27FC236}">
                <a16:creationId xmlns:a16="http://schemas.microsoft.com/office/drawing/2014/main" id="{56F9CB5F-8B74-C0F6-E8E6-6F8997D42B6C}"/>
              </a:ext>
            </a:extLst>
          </p:cNvPr>
          <p:cNvGrpSpPr/>
          <p:nvPr/>
        </p:nvGrpSpPr>
        <p:grpSpPr>
          <a:xfrm>
            <a:off x="5791758" y="428384"/>
            <a:ext cx="2448712" cy="1028052"/>
            <a:chOff x="316087" y="349955"/>
            <a:chExt cx="3191171" cy="1339762"/>
          </a:xfrm>
        </p:grpSpPr>
        <p:sp>
          <p:nvSpPr>
            <p:cNvPr id="176" name="CaixaDeTexto 175">
              <a:extLst>
                <a:ext uri="{FF2B5EF4-FFF2-40B4-BE49-F238E27FC236}">
                  <a16:creationId xmlns:a16="http://schemas.microsoft.com/office/drawing/2014/main" id="{57132E86-63F3-22FC-635F-6E62DFB4797A}"/>
                </a:ext>
              </a:extLst>
            </p:cNvPr>
            <p:cNvSpPr txBox="1"/>
            <p:nvPr/>
          </p:nvSpPr>
          <p:spPr>
            <a:xfrm>
              <a:off x="406399" y="349955"/>
              <a:ext cx="3100859" cy="9225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000" b="1"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rPr>
                <a:t>ESCOPO</a:t>
              </a:r>
              <a:endParaRPr kumimoji="0" lang="pt-BR" sz="5000" b="1"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endParaRPr>
            </a:p>
          </p:txBody>
        </p:sp>
        <p:sp>
          <p:nvSpPr>
            <p:cNvPr id="177" name="CaixaDeTexto 176">
              <a:extLst>
                <a:ext uri="{FF2B5EF4-FFF2-40B4-BE49-F238E27FC236}">
                  <a16:creationId xmlns:a16="http://schemas.microsoft.com/office/drawing/2014/main" id="{9C0E48EA-B8DE-8AE5-B955-F116B35AE149}"/>
                </a:ext>
              </a:extLst>
            </p:cNvPr>
            <p:cNvSpPr txBox="1"/>
            <p:nvPr/>
          </p:nvSpPr>
          <p:spPr>
            <a:xfrm>
              <a:off x="316087" y="1088073"/>
              <a:ext cx="3100859" cy="6016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rPr>
                <a:t>PRINCIPAL</a:t>
              </a:r>
            </a:p>
          </p:txBody>
        </p:sp>
      </p:grpSp>
    </p:spTree>
    <p:extLst>
      <p:ext uri="{BB962C8B-B14F-4D97-AF65-F5344CB8AC3E}">
        <p14:creationId xmlns:p14="http://schemas.microsoft.com/office/powerpoint/2010/main" val="212820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wipe(left)">
                                      <p:cBhvr>
                                        <p:cTn id="7" dur="750"/>
                                        <p:tgtEl>
                                          <p:spTgt spid="163"/>
                                        </p:tgtEl>
                                      </p:cBhvr>
                                    </p:animEffect>
                                  </p:childTnLst>
                                </p:cTn>
                              </p:par>
                              <p:par>
                                <p:cTn id="8" presetID="22" presetClass="entr" presetSubtype="8"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wipe(left)">
                                      <p:cBhvr>
                                        <p:cTn id="10" dur="750"/>
                                        <p:tgtEl>
                                          <p:spTgt spid="171"/>
                                        </p:tgtEl>
                                      </p:cBhvr>
                                    </p:animEffect>
                                  </p:childTnLst>
                                </p:cTn>
                              </p:par>
                              <p:par>
                                <p:cTn id="11" presetID="22" presetClass="entr" presetSubtype="8"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wipe(left)">
                                      <p:cBhvr>
                                        <p:cTn id="13" dur="750"/>
                                        <p:tgtEl>
                                          <p:spTgt spid="159"/>
                                        </p:tgtEl>
                                      </p:cBhvr>
                                    </p:animEffect>
                                  </p:childTnLst>
                                </p:cTn>
                              </p:par>
                              <p:par>
                                <p:cTn id="14" presetID="22" presetClass="entr" presetSubtype="8"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wipe(left)">
                                      <p:cBhvr>
                                        <p:cTn id="16" dur="750"/>
                                        <p:tgtEl>
                                          <p:spTgt spid="167"/>
                                        </p:tgtEl>
                                      </p:cBhvr>
                                    </p:animEffect>
                                  </p:childTnLst>
                                </p:cTn>
                              </p:par>
                              <p:par>
                                <p:cTn id="17" presetID="22" presetClass="entr" presetSubtype="8" fill="hold" nodeType="withEffect">
                                  <p:stCondLst>
                                    <p:cond delay="0"/>
                                  </p:stCondLst>
                                  <p:childTnLst>
                                    <p:set>
                                      <p:cBhvr>
                                        <p:cTn id="18" dur="1" fill="hold">
                                          <p:stCondLst>
                                            <p:cond delay="0"/>
                                          </p:stCondLst>
                                        </p:cTn>
                                        <p:tgtEl>
                                          <p:spTgt spid="155"/>
                                        </p:tgtEl>
                                        <p:attrNameLst>
                                          <p:attrName>style.visibility</p:attrName>
                                        </p:attrNameLst>
                                      </p:cBhvr>
                                      <p:to>
                                        <p:strVal val="visible"/>
                                      </p:to>
                                    </p:set>
                                    <p:animEffect transition="in" filter="wipe(left)">
                                      <p:cBhvr>
                                        <p:cTn id="19" dur="750"/>
                                        <p:tgtEl>
                                          <p:spTgt spid="15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750"/>
                                        <p:tgtEl>
                                          <p:spTgt spid="1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750"/>
                                        <p:tgtEl>
                                          <p:spTgt spid="4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750"/>
                                        <p:tgtEl>
                                          <p:spTgt spid="5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left)">
                                      <p:cBhvr>
                                        <p:cTn id="31" dur="750"/>
                                        <p:tgtEl>
                                          <p:spTgt spid="5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750"/>
                                        <p:tgtEl>
                                          <p:spTgt spid="5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left)">
                                      <p:cBhvr>
                                        <p:cTn id="37" dur="750"/>
                                        <p:tgtEl>
                                          <p:spTgt spid="7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left)">
                                      <p:cBhvr>
                                        <p:cTn id="40" dur="750"/>
                                        <p:tgtEl>
                                          <p:spTgt spid="7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left)">
                                      <p:cBhvr>
                                        <p:cTn id="43" dur="750"/>
                                        <p:tgtEl>
                                          <p:spTgt spid="7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750"/>
                                        <p:tgtEl>
                                          <p:spTgt spid="7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ipe(left)">
                                      <p:cBhvr>
                                        <p:cTn id="49" dur="750"/>
                                        <p:tgtEl>
                                          <p:spTgt spid="7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left)">
                                      <p:cBhvr>
                                        <p:cTn id="52" dur="750"/>
                                        <p:tgtEl>
                                          <p:spTgt spid="7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left)">
                                      <p:cBhvr>
                                        <p:cTn id="55"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7" grpId="0" animBg="1"/>
      <p:bldP spid="50" grpId="0" animBg="1"/>
      <p:bldP spid="53" grpId="0" animBg="1"/>
      <p:bldP spid="56" grpId="0" animBg="1"/>
      <p:bldP spid="72" grpId="0" animBg="1"/>
      <p:bldP spid="73" grpId="0" animBg="1"/>
      <p:bldP spid="74" grpId="0" animBg="1"/>
      <p:bldP spid="75" grpId="0" animBg="1"/>
      <p:bldP spid="76" grpId="0" animBg="1"/>
      <p:bldP spid="77" grpId="0" animBg="1"/>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35507" y="0"/>
            <a:ext cx="12259863" cy="6858000"/>
            <a:chOff x="0" y="0"/>
            <a:chExt cx="12259863"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92063" y="1736035"/>
              <a:ext cx="1567800" cy="3135600"/>
              <a:chOff x="8569263"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69263"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59" name="Agrupar 58">
            <a:extLst>
              <a:ext uri="{FF2B5EF4-FFF2-40B4-BE49-F238E27FC236}">
                <a16:creationId xmlns:a16="http://schemas.microsoft.com/office/drawing/2014/main" id="{ACA34DB8-2A9E-67D0-FCE6-D3F47A9ED6CA}"/>
              </a:ext>
            </a:extLst>
          </p:cNvPr>
          <p:cNvGrpSpPr/>
          <p:nvPr/>
        </p:nvGrpSpPr>
        <p:grpSpPr>
          <a:xfrm>
            <a:off x="7185069" y="1711489"/>
            <a:ext cx="1690579" cy="689233"/>
            <a:chOff x="6881301" y="770085"/>
            <a:chExt cx="2265999" cy="923826"/>
          </a:xfrm>
          <a:effectLst>
            <a:outerShdw blurRad="63500" sx="102000" sy="102000" algn="ctr" rotWithShape="0">
              <a:prstClr val="black">
                <a:alpha val="40000"/>
              </a:prstClr>
            </a:outerShdw>
          </a:effectLst>
        </p:grpSpPr>
        <p:cxnSp>
          <p:nvCxnSpPr>
            <p:cNvPr id="60" name="Conector reto 59">
              <a:extLst>
                <a:ext uri="{FF2B5EF4-FFF2-40B4-BE49-F238E27FC236}">
                  <a16:creationId xmlns:a16="http://schemas.microsoft.com/office/drawing/2014/main" id="{4309CB3A-3C67-9649-2C38-BF3A5E70D322}"/>
                </a:ext>
              </a:extLst>
            </p:cNvPr>
            <p:cNvCxnSpPr>
              <a:cxnSpLocks/>
            </p:cNvCxnSpPr>
            <p:nvPr/>
          </p:nvCxnSpPr>
          <p:spPr>
            <a:xfrm flipH="1" flipV="1">
              <a:off x="6881301" y="1231997"/>
              <a:ext cx="1804086" cy="1"/>
            </a:xfrm>
            <a:prstGeom prst="line">
              <a:avLst/>
            </a:prstGeom>
            <a:ln w="28575">
              <a:solidFill>
                <a:srgbClr val="FF5969"/>
              </a:solidFill>
              <a:tailEnd type="ova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511DF511-030B-8B8A-4C3F-DA272C793F09}"/>
                </a:ext>
              </a:extLst>
            </p:cNvPr>
            <p:cNvSpPr/>
            <p:nvPr/>
          </p:nvSpPr>
          <p:spPr>
            <a:xfrm>
              <a:off x="8223474" y="770085"/>
              <a:ext cx="923826" cy="923826"/>
            </a:xfrm>
            <a:prstGeom prst="ellipse">
              <a:avLst/>
            </a:prstGeom>
            <a:solidFill>
              <a:srgbClr val="FF5969"/>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2" name="Gráfico 61" descr="Apresentação com lista de verificação">
              <a:extLst>
                <a:ext uri="{FF2B5EF4-FFF2-40B4-BE49-F238E27FC236}">
                  <a16:creationId xmlns:a16="http://schemas.microsoft.com/office/drawing/2014/main" id="{A2620FE2-CA77-B355-03F2-BD69D23A0FC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362606" y="901221"/>
              <a:ext cx="661554" cy="661554"/>
            </a:xfrm>
            <a:prstGeom prst="rect">
              <a:avLst/>
            </a:prstGeom>
          </p:spPr>
        </p:pic>
      </p:grpSp>
      <p:grpSp>
        <p:nvGrpSpPr>
          <p:cNvPr id="63" name="Agrupar 62">
            <a:extLst>
              <a:ext uri="{FF2B5EF4-FFF2-40B4-BE49-F238E27FC236}">
                <a16:creationId xmlns:a16="http://schemas.microsoft.com/office/drawing/2014/main" id="{EB246A4F-025B-A5E6-27E5-271D524FFCBF}"/>
              </a:ext>
            </a:extLst>
          </p:cNvPr>
          <p:cNvGrpSpPr/>
          <p:nvPr/>
        </p:nvGrpSpPr>
        <p:grpSpPr>
          <a:xfrm>
            <a:off x="7561442" y="3065535"/>
            <a:ext cx="1740595" cy="689233"/>
            <a:chOff x="7236199" y="2637177"/>
            <a:chExt cx="2333038" cy="923826"/>
          </a:xfrm>
        </p:grpSpPr>
        <p:cxnSp>
          <p:nvCxnSpPr>
            <p:cNvPr id="64" name="Conector reto 63">
              <a:extLst>
                <a:ext uri="{FF2B5EF4-FFF2-40B4-BE49-F238E27FC236}">
                  <a16:creationId xmlns:a16="http://schemas.microsoft.com/office/drawing/2014/main" id="{B96CB5E5-5968-5361-78A6-5A33247F3F26}"/>
                </a:ext>
              </a:extLst>
            </p:cNvPr>
            <p:cNvCxnSpPr>
              <a:cxnSpLocks/>
            </p:cNvCxnSpPr>
            <p:nvPr/>
          </p:nvCxnSpPr>
          <p:spPr>
            <a:xfrm flipH="1" flipV="1">
              <a:off x="7236199" y="3079614"/>
              <a:ext cx="1871126" cy="19477"/>
            </a:xfrm>
            <a:prstGeom prst="line">
              <a:avLst/>
            </a:prstGeom>
            <a:ln w="28575">
              <a:solidFill>
                <a:srgbClr val="00A0A8"/>
              </a:solidFill>
              <a:tailEnd type="oval"/>
            </a:ln>
          </p:spPr>
          <p:style>
            <a:lnRef idx="1">
              <a:schemeClr val="accent1"/>
            </a:lnRef>
            <a:fillRef idx="0">
              <a:schemeClr val="accent1"/>
            </a:fillRef>
            <a:effectRef idx="0">
              <a:schemeClr val="accent1"/>
            </a:effectRef>
            <a:fontRef idx="minor">
              <a:schemeClr val="tx1"/>
            </a:fontRef>
          </p:style>
        </p:cxnSp>
        <p:sp>
          <p:nvSpPr>
            <p:cNvPr id="65" name="Elipse 64">
              <a:extLst>
                <a:ext uri="{FF2B5EF4-FFF2-40B4-BE49-F238E27FC236}">
                  <a16:creationId xmlns:a16="http://schemas.microsoft.com/office/drawing/2014/main" id="{F47F9ED9-CD26-599E-6CC1-2051784F8FFA}"/>
                </a:ext>
              </a:extLst>
            </p:cNvPr>
            <p:cNvSpPr/>
            <p:nvPr/>
          </p:nvSpPr>
          <p:spPr>
            <a:xfrm>
              <a:off x="8645411" y="2637177"/>
              <a:ext cx="923826" cy="923826"/>
            </a:xfrm>
            <a:prstGeom prst="ellipse">
              <a:avLst/>
            </a:prstGeom>
            <a:solidFill>
              <a:srgbClr val="00A0A8"/>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 name="Gráfico 65" descr="Crescimento dos negócios">
              <a:extLst>
                <a:ext uri="{FF2B5EF4-FFF2-40B4-BE49-F238E27FC236}">
                  <a16:creationId xmlns:a16="http://schemas.microsoft.com/office/drawing/2014/main" id="{6FD8E740-8FFA-7424-EC7C-787898D8382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8803994" y="2777581"/>
              <a:ext cx="686611" cy="686611"/>
            </a:xfrm>
            <a:prstGeom prst="rect">
              <a:avLst/>
            </a:prstGeom>
            <a:effectLst>
              <a:outerShdw blurRad="88900" dist="50800" dir="13200000" sx="102000" sy="102000" algn="br" rotWithShape="0">
                <a:prstClr val="black">
                  <a:alpha val="70000"/>
                </a:prstClr>
              </a:outerShdw>
            </a:effectLst>
          </p:spPr>
        </p:pic>
      </p:grpSp>
      <p:grpSp>
        <p:nvGrpSpPr>
          <p:cNvPr id="67" name="Agrupar 66">
            <a:extLst>
              <a:ext uri="{FF2B5EF4-FFF2-40B4-BE49-F238E27FC236}">
                <a16:creationId xmlns:a16="http://schemas.microsoft.com/office/drawing/2014/main" id="{12C7E71C-8D94-A702-B4D4-61A3F5B7FFA0}"/>
              </a:ext>
            </a:extLst>
          </p:cNvPr>
          <p:cNvGrpSpPr/>
          <p:nvPr/>
        </p:nvGrpSpPr>
        <p:grpSpPr>
          <a:xfrm>
            <a:off x="7326419" y="4371731"/>
            <a:ext cx="1447608" cy="689233"/>
            <a:chOff x="6884191" y="4526067"/>
            <a:chExt cx="1940328" cy="923826"/>
          </a:xfrm>
        </p:grpSpPr>
        <p:cxnSp>
          <p:nvCxnSpPr>
            <p:cNvPr id="68" name="Conector reto 67">
              <a:extLst>
                <a:ext uri="{FF2B5EF4-FFF2-40B4-BE49-F238E27FC236}">
                  <a16:creationId xmlns:a16="http://schemas.microsoft.com/office/drawing/2014/main" id="{738ABD73-570D-1029-31BF-D01D6A505A09}"/>
                </a:ext>
              </a:extLst>
            </p:cNvPr>
            <p:cNvCxnSpPr>
              <a:cxnSpLocks/>
            </p:cNvCxnSpPr>
            <p:nvPr/>
          </p:nvCxnSpPr>
          <p:spPr>
            <a:xfrm flipH="1">
              <a:off x="6884191" y="4987981"/>
              <a:ext cx="1478415" cy="0"/>
            </a:xfrm>
            <a:prstGeom prst="line">
              <a:avLst/>
            </a:prstGeom>
            <a:ln w="28575">
              <a:solidFill>
                <a:srgbClr val="92D050"/>
              </a:solidFill>
              <a:tailEnd type="oval"/>
            </a:ln>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8BDC1A3C-1E62-2020-9FC2-FC32B786F10A}"/>
                </a:ext>
              </a:extLst>
            </p:cNvPr>
            <p:cNvSpPr/>
            <p:nvPr/>
          </p:nvSpPr>
          <p:spPr>
            <a:xfrm>
              <a:off x="7900693" y="4526067"/>
              <a:ext cx="923826" cy="923826"/>
            </a:xfrm>
            <a:prstGeom prst="ellipse">
              <a:avLst/>
            </a:prstGeom>
            <a:solidFill>
              <a:srgbClr val="92D05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0" name="Gráfico 69" descr="Espiral">
              <a:extLst>
                <a:ext uri="{FF2B5EF4-FFF2-40B4-BE49-F238E27FC236}">
                  <a16:creationId xmlns:a16="http://schemas.microsoft.com/office/drawing/2014/main" id="{9168CE7F-4517-82F9-B104-627FAFBD924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038075" y="4665425"/>
              <a:ext cx="655308" cy="655308"/>
            </a:xfrm>
            <a:prstGeom prst="rect">
              <a:avLst/>
            </a:prstGeom>
            <a:effectLst>
              <a:outerShdw blurRad="88900" dist="50800" dir="13200000" sx="102000" sy="102000" algn="br" rotWithShape="0">
                <a:prstClr val="black">
                  <a:alpha val="70000"/>
                </a:prstClr>
              </a:outerShdw>
            </a:effectLst>
          </p:spPr>
        </p:pic>
      </p:grpSp>
      <p:grpSp>
        <p:nvGrpSpPr>
          <p:cNvPr id="71" name="Agrupar 70">
            <a:extLst>
              <a:ext uri="{FF2B5EF4-FFF2-40B4-BE49-F238E27FC236}">
                <a16:creationId xmlns:a16="http://schemas.microsoft.com/office/drawing/2014/main" id="{DF177C21-CF0D-52AC-3A1C-C296333A4701}"/>
              </a:ext>
            </a:extLst>
          </p:cNvPr>
          <p:cNvGrpSpPr/>
          <p:nvPr/>
        </p:nvGrpSpPr>
        <p:grpSpPr>
          <a:xfrm>
            <a:off x="3852947" y="2403975"/>
            <a:ext cx="1757983" cy="689233"/>
            <a:chOff x="2868805" y="1866923"/>
            <a:chExt cx="2356344" cy="923826"/>
          </a:xfrm>
        </p:grpSpPr>
        <p:cxnSp>
          <p:nvCxnSpPr>
            <p:cNvPr id="75" name="Conector reto 74">
              <a:extLst>
                <a:ext uri="{FF2B5EF4-FFF2-40B4-BE49-F238E27FC236}">
                  <a16:creationId xmlns:a16="http://schemas.microsoft.com/office/drawing/2014/main" id="{F3BFB736-A0E8-337B-9855-3356DC72ABBB}"/>
                </a:ext>
              </a:extLst>
            </p:cNvPr>
            <p:cNvCxnSpPr>
              <a:cxnSpLocks/>
            </p:cNvCxnSpPr>
            <p:nvPr/>
          </p:nvCxnSpPr>
          <p:spPr>
            <a:xfrm>
              <a:off x="3330717" y="2328837"/>
              <a:ext cx="1894432" cy="0"/>
            </a:xfrm>
            <a:prstGeom prst="line">
              <a:avLst/>
            </a:prstGeom>
            <a:ln w="28575">
              <a:solidFill>
                <a:srgbClr val="5D7373"/>
              </a:solidFill>
              <a:tailEnd type="oval"/>
            </a:ln>
          </p:spPr>
          <p:style>
            <a:lnRef idx="1">
              <a:schemeClr val="accent1"/>
            </a:lnRef>
            <a:fillRef idx="0">
              <a:schemeClr val="accent1"/>
            </a:fillRef>
            <a:effectRef idx="0">
              <a:schemeClr val="accent1"/>
            </a:effectRef>
            <a:fontRef idx="minor">
              <a:schemeClr val="tx1"/>
            </a:fontRef>
          </p:style>
        </p:cxnSp>
        <p:sp>
          <p:nvSpPr>
            <p:cNvPr id="76" name="Elipse 75">
              <a:extLst>
                <a:ext uri="{FF2B5EF4-FFF2-40B4-BE49-F238E27FC236}">
                  <a16:creationId xmlns:a16="http://schemas.microsoft.com/office/drawing/2014/main" id="{0193CC14-0824-B9C5-F758-116CE120F5DD}"/>
                </a:ext>
              </a:extLst>
            </p:cNvPr>
            <p:cNvSpPr/>
            <p:nvPr/>
          </p:nvSpPr>
          <p:spPr>
            <a:xfrm flipH="1">
              <a:off x="2868805" y="1866923"/>
              <a:ext cx="923826" cy="923826"/>
            </a:xfrm>
            <a:prstGeom prst="ellipse">
              <a:avLst/>
            </a:prstGeom>
            <a:solidFill>
              <a:srgbClr val="5D7373"/>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7" name="Gráfico 76" descr="Pesquisa">
              <a:extLst>
                <a:ext uri="{FF2B5EF4-FFF2-40B4-BE49-F238E27FC236}">
                  <a16:creationId xmlns:a16="http://schemas.microsoft.com/office/drawing/2014/main" id="{6B8997D0-280D-5A87-76C2-2114BD1475A1}"/>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2977997" y="1976115"/>
              <a:ext cx="705441" cy="705441"/>
            </a:xfrm>
            <a:prstGeom prst="rect">
              <a:avLst/>
            </a:prstGeom>
            <a:effectLst>
              <a:outerShdw blurRad="88900" dist="50800" dir="13200000" sx="102000" sy="102000" algn="br" rotWithShape="0">
                <a:prstClr val="black">
                  <a:alpha val="70000"/>
                </a:prstClr>
              </a:outerShdw>
            </a:effectLst>
          </p:spPr>
        </p:pic>
      </p:grpSp>
      <p:grpSp>
        <p:nvGrpSpPr>
          <p:cNvPr id="78" name="Agrupar 77">
            <a:extLst>
              <a:ext uri="{FF2B5EF4-FFF2-40B4-BE49-F238E27FC236}">
                <a16:creationId xmlns:a16="http://schemas.microsoft.com/office/drawing/2014/main" id="{E92FA69F-BF7E-AD58-EF64-B209CA5C3B6A}"/>
              </a:ext>
            </a:extLst>
          </p:cNvPr>
          <p:cNvGrpSpPr/>
          <p:nvPr/>
        </p:nvGrpSpPr>
        <p:grpSpPr>
          <a:xfrm>
            <a:off x="4460715" y="3736563"/>
            <a:ext cx="1370614" cy="689233"/>
            <a:chOff x="3369532" y="3835554"/>
            <a:chExt cx="1837129" cy="923826"/>
          </a:xfrm>
        </p:grpSpPr>
        <p:cxnSp>
          <p:nvCxnSpPr>
            <p:cNvPr id="79" name="Conector reto 78">
              <a:extLst>
                <a:ext uri="{FF2B5EF4-FFF2-40B4-BE49-F238E27FC236}">
                  <a16:creationId xmlns:a16="http://schemas.microsoft.com/office/drawing/2014/main" id="{ED6EE0FC-2B3B-B26C-F3C7-525119477BD3}"/>
                </a:ext>
              </a:extLst>
            </p:cNvPr>
            <p:cNvCxnSpPr>
              <a:cxnSpLocks/>
            </p:cNvCxnSpPr>
            <p:nvPr/>
          </p:nvCxnSpPr>
          <p:spPr>
            <a:xfrm>
              <a:off x="3831443" y="4297468"/>
              <a:ext cx="1375218" cy="0"/>
            </a:xfrm>
            <a:prstGeom prst="line">
              <a:avLst/>
            </a:prstGeom>
            <a:ln w="28575">
              <a:solidFill>
                <a:srgbClr val="FEC630"/>
              </a:solidFill>
              <a:tailEnd type="oval"/>
            </a:ln>
          </p:spPr>
          <p:style>
            <a:lnRef idx="1">
              <a:schemeClr val="accent1"/>
            </a:lnRef>
            <a:fillRef idx="0">
              <a:schemeClr val="accent1"/>
            </a:fillRef>
            <a:effectRef idx="0">
              <a:schemeClr val="accent1"/>
            </a:effectRef>
            <a:fontRef idx="minor">
              <a:schemeClr val="tx1"/>
            </a:fontRef>
          </p:style>
        </p:cxnSp>
        <p:sp>
          <p:nvSpPr>
            <p:cNvPr id="80" name="Elipse 79">
              <a:extLst>
                <a:ext uri="{FF2B5EF4-FFF2-40B4-BE49-F238E27FC236}">
                  <a16:creationId xmlns:a16="http://schemas.microsoft.com/office/drawing/2014/main" id="{08020165-2185-70C6-584A-86EB6986EE69}"/>
                </a:ext>
              </a:extLst>
            </p:cNvPr>
            <p:cNvSpPr/>
            <p:nvPr/>
          </p:nvSpPr>
          <p:spPr>
            <a:xfrm flipH="1">
              <a:off x="3369532" y="3835554"/>
              <a:ext cx="923827" cy="923826"/>
            </a:xfrm>
            <a:prstGeom prst="ellipse">
              <a:avLst/>
            </a:prstGeom>
            <a:solidFill>
              <a:srgbClr val="FEC63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1" name="Gráfico 80" descr="Cronômetro">
              <a:extLst>
                <a:ext uri="{FF2B5EF4-FFF2-40B4-BE49-F238E27FC236}">
                  <a16:creationId xmlns:a16="http://schemas.microsoft.com/office/drawing/2014/main" id="{268E08E9-CE52-B842-1DDD-560CCC989A72}"/>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473846" y="3952264"/>
              <a:ext cx="690403" cy="690403"/>
            </a:xfrm>
            <a:prstGeom prst="rect">
              <a:avLst/>
            </a:prstGeom>
            <a:effectLst>
              <a:outerShdw blurRad="88900" dist="50800" dir="13200000" sx="102000" sy="102000" algn="br" rotWithShape="0">
                <a:prstClr val="black">
                  <a:alpha val="70000"/>
                </a:prstClr>
              </a:outerShdw>
            </a:effectLst>
          </p:spPr>
        </p:pic>
      </p:grpSp>
      <p:grpSp>
        <p:nvGrpSpPr>
          <p:cNvPr id="22" name="Agrupar 21">
            <a:extLst>
              <a:ext uri="{FF2B5EF4-FFF2-40B4-BE49-F238E27FC236}">
                <a16:creationId xmlns:a16="http://schemas.microsoft.com/office/drawing/2014/main" id="{4EBF8742-62EA-9E12-4C4A-B85549B3FD12}"/>
              </a:ext>
            </a:extLst>
          </p:cNvPr>
          <p:cNvGrpSpPr/>
          <p:nvPr/>
        </p:nvGrpSpPr>
        <p:grpSpPr>
          <a:xfrm>
            <a:off x="-10068670"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7782"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16" name="Forma Livre: Forma 15">
            <a:extLst>
              <a:ext uri="{FF2B5EF4-FFF2-40B4-BE49-F238E27FC236}">
                <a16:creationId xmlns:a16="http://schemas.microsoft.com/office/drawing/2014/main" id="{8EEC9B6C-DDF3-C067-B667-0E14963B6F15}"/>
              </a:ext>
            </a:extLst>
          </p:cNvPr>
          <p:cNvSpPr/>
          <p:nvPr/>
        </p:nvSpPr>
        <p:spPr>
          <a:xfrm rot="8114665">
            <a:off x="5290978" y="1527769"/>
            <a:ext cx="1651769" cy="1637437"/>
          </a:xfrm>
          <a:custGeom>
            <a:avLst/>
            <a:gdLst>
              <a:gd name="connsiteX0" fmla="*/ 515468 w 2240302"/>
              <a:gd name="connsiteY0" fmla="*/ 1710182 h 2220863"/>
              <a:gd name="connsiteX1" fmla="*/ 0 w 2240302"/>
              <a:gd name="connsiteY1" fmla="*/ 477290 h 2220863"/>
              <a:gd name="connsiteX2" fmla="*/ 1 w 2240302"/>
              <a:gd name="connsiteY2" fmla="*/ 477290 h 2220863"/>
              <a:gd name="connsiteX3" fmla="*/ 35756 w 2240302"/>
              <a:gd name="connsiteY3" fmla="*/ 125899 h 2220863"/>
              <a:gd name="connsiteX4" fmla="*/ 68432 w 2240302"/>
              <a:gd name="connsiteY4" fmla="*/ 0 h 2220863"/>
              <a:gd name="connsiteX5" fmla="*/ 2240302 w 2240302"/>
              <a:gd name="connsiteY5" fmla="*/ 2153419 h 2220863"/>
              <a:gd name="connsiteX6" fmla="*/ 2114601 w 2240302"/>
              <a:gd name="connsiteY6" fmla="*/ 2185440 h 2220863"/>
              <a:gd name="connsiteX7" fmla="*/ 1759916 w 2240302"/>
              <a:gd name="connsiteY7" fmla="*/ 2220863 h 2220863"/>
              <a:gd name="connsiteX8" fmla="*/ 515468 w 2240302"/>
              <a:gd name="connsiteY8" fmla="*/ 1710182 h 222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302" h="2220863">
                <a:moveTo>
                  <a:pt x="515468" y="1710182"/>
                </a:moveTo>
                <a:cubicBezTo>
                  <a:pt x="196985" y="1394658"/>
                  <a:pt x="0" y="958764"/>
                  <a:pt x="0" y="477290"/>
                </a:cubicBezTo>
                <a:lnTo>
                  <a:pt x="1" y="477290"/>
                </a:lnTo>
                <a:cubicBezTo>
                  <a:pt x="1" y="356921"/>
                  <a:pt x="12312" y="239401"/>
                  <a:pt x="35756" y="125899"/>
                </a:cubicBezTo>
                <a:lnTo>
                  <a:pt x="68432" y="0"/>
                </a:lnTo>
                <a:lnTo>
                  <a:pt x="2240302" y="2153419"/>
                </a:lnTo>
                <a:lnTo>
                  <a:pt x="2114601" y="2185440"/>
                </a:lnTo>
                <a:cubicBezTo>
                  <a:pt x="2000035" y="2208666"/>
                  <a:pt x="1881413" y="2220863"/>
                  <a:pt x="1759916" y="2220863"/>
                </a:cubicBezTo>
                <a:cubicBezTo>
                  <a:pt x="1273929" y="2220863"/>
                  <a:pt x="833950" y="2025707"/>
                  <a:pt x="515468" y="1710182"/>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7" name="Forma Livre: Forma 46">
            <a:extLst>
              <a:ext uri="{FF2B5EF4-FFF2-40B4-BE49-F238E27FC236}">
                <a16:creationId xmlns:a16="http://schemas.microsoft.com/office/drawing/2014/main" id="{FC04B343-1B39-B60F-CC1B-9C6AF80BDD20}"/>
              </a:ext>
            </a:extLst>
          </p:cNvPr>
          <p:cNvSpPr/>
          <p:nvPr/>
        </p:nvSpPr>
        <p:spPr>
          <a:xfrm rot="8114665">
            <a:off x="5942381" y="1702207"/>
            <a:ext cx="2190039" cy="2170650"/>
          </a:xfrm>
          <a:custGeom>
            <a:avLst/>
            <a:gdLst>
              <a:gd name="connsiteX0" fmla="*/ 2171871 w 2970359"/>
              <a:gd name="connsiteY0" fmla="*/ 2944062 h 2944062"/>
              <a:gd name="connsiteX1" fmla="*/ 0 w 2970359"/>
              <a:gd name="connsiteY1" fmla="*/ 790643 h 2944062"/>
              <a:gd name="connsiteX2" fmla="*/ 10691 w 2970359"/>
              <a:gd name="connsiteY2" fmla="*/ 749448 h 2944062"/>
              <a:gd name="connsiteX3" fmla="*/ 447036 w 2970359"/>
              <a:gd name="connsiteY3" fmla="*/ 35041 h 2944062"/>
              <a:gd name="connsiteX4" fmla="*/ 485953 w 2970359"/>
              <a:gd name="connsiteY4" fmla="*/ 0 h 2944062"/>
              <a:gd name="connsiteX5" fmla="*/ 2970359 w 2970359"/>
              <a:gd name="connsiteY5" fmla="*/ 2463300 h 2944062"/>
              <a:gd name="connsiteX6" fmla="*/ 2935933 w 2970359"/>
              <a:gd name="connsiteY6" fmla="*/ 2500826 h 2944062"/>
              <a:gd name="connsiteX7" fmla="*/ 2214830 w 2970359"/>
              <a:gd name="connsiteY7" fmla="*/ 2933120 h 29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0359" h="2944062">
                <a:moveTo>
                  <a:pt x="2171871" y="2944062"/>
                </a:moveTo>
                <a:lnTo>
                  <a:pt x="0" y="790643"/>
                </a:lnTo>
                <a:lnTo>
                  <a:pt x="10691" y="749448"/>
                </a:lnTo>
                <a:cubicBezTo>
                  <a:pt x="96394" y="476466"/>
                  <a:pt x="247985" y="232244"/>
                  <a:pt x="447036" y="35041"/>
                </a:cubicBezTo>
                <a:lnTo>
                  <a:pt x="485953" y="0"/>
                </a:lnTo>
                <a:lnTo>
                  <a:pt x="2970359" y="2463300"/>
                </a:lnTo>
                <a:lnTo>
                  <a:pt x="2935933" y="2500826"/>
                </a:lnTo>
                <a:cubicBezTo>
                  <a:pt x="2736882" y="2698029"/>
                  <a:pt x="2490371" y="2848213"/>
                  <a:pt x="2214830" y="293312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50" name="Forma Livre: Forma 49">
            <a:extLst>
              <a:ext uri="{FF2B5EF4-FFF2-40B4-BE49-F238E27FC236}">
                <a16:creationId xmlns:a16="http://schemas.microsoft.com/office/drawing/2014/main" id="{4F5082A0-AF55-E873-06C3-370EB2A182D4}"/>
              </a:ext>
            </a:extLst>
          </p:cNvPr>
          <p:cNvSpPr/>
          <p:nvPr/>
        </p:nvSpPr>
        <p:spPr>
          <a:xfrm rot="8114665">
            <a:off x="5126704" y="2197936"/>
            <a:ext cx="2159021" cy="2139980"/>
          </a:xfrm>
          <a:custGeom>
            <a:avLst/>
            <a:gdLst>
              <a:gd name="connsiteX0" fmla="*/ 2484598 w 2928290"/>
              <a:gd name="connsiteY0" fmla="*/ 2902464 h 2902464"/>
              <a:gd name="connsiteX1" fmla="*/ 0 w 2928290"/>
              <a:gd name="connsiteY1" fmla="*/ 438974 h 2902464"/>
              <a:gd name="connsiteX2" fmla="*/ 88168 w 2928290"/>
              <a:gd name="connsiteY2" fmla="*/ 359586 h 2902464"/>
              <a:gd name="connsiteX3" fmla="*/ 684293 w 2928290"/>
              <a:gd name="connsiteY3" fmla="*/ 39826 h 2902464"/>
              <a:gd name="connsiteX4" fmla="*/ 840634 w 2928290"/>
              <a:gd name="connsiteY4" fmla="*/ 0 h 2902464"/>
              <a:gd name="connsiteX5" fmla="*/ 2928290 w 2928290"/>
              <a:gd name="connsiteY5" fmla="*/ 2069920 h 2902464"/>
              <a:gd name="connsiteX6" fmla="*/ 2888431 w 2928290"/>
              <a:gd name="connsiteY6" fmla="*/ 2223497 h 2902464"/>
              <a:gd name="connsiteX7" fmla="*/ 2565674 w 2928290"/>
              <a:gd name="connsiteY7" fmla="*/ 2814086 h 29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8290" h="2902464">
                <a:moveTo>
                  <a:pt x="2484598" y="2902464"/>
                </a:moveTo>
                <a:lnTo>
                  <a:pt x="0" y="438974"/>
                </a:lnTo>
                <a:lnTo>
                  <a:pt x="88168" y="359586"/>
                </a:lnTo>
                <a:cubicBezTo>
                  <a:pt x="262006" y="217454"/>
                  <a:pt x="463860" y="107751"/>
                  <a:pt x="684293" y="39826"/>
                </a:cubicBezTo>
                <a:lnTo>
                  <a:pt x="840634" y="0"/>
                </a:lnTo>
                <a:lnTo>
                  <a:pt x="2928290" y="2069920"/>
                </a:lnTo>
                <a:lnTo>
                  <a:pt x="2888431" y="2223497"/>
                </a:lnTo>
                <a:cubicBezTo>
                  <a:pt x="2819870" y="2441883"/>
                  <a:pt x="2709139" y="2641862"/>
                  <a:pt x="2565674" y="2814086"/>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53" name="Forma Livre: Forma 52">
            <a:extLst>
              <a:ext uri="{FF2B5EF4-FFF2-40B4-BE49-F238E27FC236}">
                <a16:creationId xmlns:a16="http://schemas.microsoft.com/office/drawing/2014/main" id="{C73EBE2C-B4C8-D666-82C8-C319E4B14EE4}"/>
              </a:ext>
            </a:extLst>
          </p:cNvPr>
          <p:cNvSpPr/>
          <p:nvPr/>
        </p:nvSpPr>
        <p:spPr>
          <a:xfrm rot="8114665">
            <a:off x="6101019" y="3011593"/>
            <a:ext cx="1858356" cy="1801318"/>
          </a:xfrm>
          <a:custGeom>
            <a:avLst/>
            <a:gdLst>
              <a:gd name="connsiteX0" fmla="*/ 2090030 w 2520496"/>
              <a:gd name="connsiteY0" fmla="*/ 2443136 h 2443136"/>
              <a:gd name="connsiteX1" fmla="*/ 0 w 2520496"/>
              <a:gd name="connsiteY1" fmla="*/ 370861 h 2443136"/>
              <a:gd name="connsiteX2" fmla="*/ 15516 w 2520496"/>
              <a:gd name="connsiteY2" fmla="*/ 366909 h 2443136"/>
              <a:gd name="connsiteX3" fmla="*/ 370201 w 2520496"/>
              <a:gd name="connsiteY3" fmla="*/ 331486 h 2443136"/>
              <a:gd name="connsiteX4" fmla="*/ 747551 w 2520496"/>
              <a:gd name="connsiteY4" fmla="*/ 125729 h 2443136"/>
              <a:gd name="connsiteX5" fmla="*/ 909330 w 2520496"/>
              <a:gd name="connsiteY5" fmla="*/ 0 h 2443136"/>
              <a:gd name="connsiteX6" fmla="*/ 2520496 w 2520496"/>
              <a:gd name="connsiteY6" fmla="*/ 1597478 h 2443136"/>
              <a:gd name="connsiteX7" fmla="*/ 2455431 w 2520496"/>
              <a:gd name="connsiteY7" fmla="*/ 1678826 h 2443136"/>
              <a:gd name="connsiteX8" fmla="*/ 2130116 w 2520496"/>
              <a:gd name="connsiteY8" fmla="*/ 2075059 h 2443136"/>
              <a:gd name="connsiteX9" fmla="*/ 2094361 w 2520496"/>
              <a:gd name="connsiteY9" fmla="*/ 2426450 h 24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0496" h="2443136">
                <a:moveTo>
                  <a:pt x="2090030" y="2443136"/>
                </a:moveTo>
                <a:lnTo>
                  <a:pt x="0" y="370861"/>
                </a:lnTo>
                <a:lnTo>
                  <a:pt x="15516" y="366909"/>
                </a:lnTo>
                <a:cubicBezTo>
                  <a:pt x="130082" y="343683"/>
                  <a:pt x="248704" y="331486"/>
                  <a:pt x="370201" y="331486"/>
                </a:cubicBezTo>
                <a:cubicBezTo>
                  <a:pt x="495241" y="310249"/>
                  <a:pt x="618215" y="225630"/>
                  <a:pt x="747551" y="125729"/>
                </a:cubicBezTo>
                <a:lnTo>
                  <a:pt x="909330" y="0"/>
                </a:lnTo>
                <a:lnTo>
                  <a:pt x="2520496" y="1597478"/>
                </a:lnTo>
                <a:lnTo>
                  <a:pt x="2455431" y="1678826"/>
                </a:lnTo>
                <a:cubicBezTo>
                  <a:pt x="2344626" y="1812428"/>
                  <a:pt x="2225024" y="1941518"/>
                  <a:pt x="2130116" y="2075059"/>
                </a:cubicBezTo>
                <a:cubicBezTo>
                  <a:pt x="2130116" y="2195427"/>
                  <a:pt x="2117804" y="2312947"/>
                  <a:pt x="2094361" y="242645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 name="Forma Livre: Forma 2">
            <a:extLst>
              <a:ext uri="{FF2B5EF4-FFF2-40B4-BE49-F238E27FC236}">
                <a16:creationId xmlns:a16="http://schemas.microsoft.com/office/drawing/2014/main" id="{41528E88-67A0-8865-947F-BBEA75286B5D}"/>
              </a:ext>
            </a:extLst>
          </p:cNvPr>
          <p:cNvSpPr/>
          <p:nvPr/>
        </p:nvSpPr>
        <p:spPr>
          <a:xfrm rot="8114665">
            <a:off x="5944307" y="1702207"/>
            <a:ext cx="2190039" cy="2170650"/>
          </a:xfrm>
          <a:custGeom>
            <a:avLst/>
            <a:gdLst>
              <a:gd name="connsiteX0" fmla="*/ 2171871 w 2970359"/>
              <a:gd name="connsiteY0" fmla="*/ 2944062 h 2944062"/>
              <a:gd name="connsiteX1" fmla="*/ 0 w 2970359"/>
              <a:gd name="connsiteY1" fmla="*/ 790643 h 2944062"/>
              <a:gd name="connsiteX2" fmla="*/ 10691 w 2970359"/>
              <a:gd name="connsiteY2" fmla="*/ 749448 h 2944062"/>
              <a:gd name="connsiteX3" fmla="*/ 447036 w 2970359"/>
              <a:gd name="connsiteY3" fmla="*/ 35041 h 2944062"/>
              <a:gd name="connsiteX4" fmla="*/ 485953 w 2970359"/>
              <a:gd name="connsiteY4" fmla="*/ 0 h 2944062"/>
              <a:gd name="connsiteX5" fmla="*/ 2970359 w 2970359"/>
              <a:gd name="connsiteY5" fmla="*/ 2463300 h 2944062"/>
              <a:gd name="connsiteX6" fmla="*/ 2935933 w 2970359"/>
              <a:gd name="connsiteY6" fmla="*/ 2500826 h 2944062"/>
              <a:gd name="connsiteX7" fmla="*/ 2214830 w 2970359"/>
              <a:gd name="connsiteY7" fmla="*/ 2933120 h 29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0359" h="2944062">
                <a:moveTo>
                  <a:pt x="2171871" y="2944062"/>
                </a:moveTo>
                <a:lnTo>
                  <a:pt x="0" y="790643"/>
                </a:lnTo>
                <a:lnTo>
                  <a:pt x="10691" y="749448"/>
                </a:lnTo>
                <a:cubicBezTo>
                  <a:pt x="96394" y="476466"/>
                  <a:pt x="247985" y="232244"/>
                  <a:pt x="447036" y="35041"/>
                </a:cubicBezTo>
                <a:lnTo>
                  <a:pt x="485953" y="0"/>
                </a:lnTo>
                <a:lnTo>
                  <a:pt x="2970359" y="2463300"/>
                </a:lnTo>
                <a:lnTo>
                  <a:pt x="2935933" y="2500826"/>
                </a:lnTo>
                <a:cubicBezTo>
                  <a:pt x="2736882" y="2698029"/>
                  <a:pt x="2490371" y="2848213"/>
                  <a:pt x="2214830" y="2933120"/>
                </a:cubicBezTo>
                <a:close/>
              </a:path>
            </a:pathLst>
          </a:custGeom>
          <a:gradFill flip="none" rotWithShape="1">
            <a:gsLst>
              <a:gs pos="0">
                <a:schemeClr val="tx1">
                  <a:alpha val="80000"/>
                </a:schemeClr>
              </a:gs>
              <a:gs pos="50000">
                <a:schemeClr val="tx1">
                  <a:alpha val="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72" name="Retângulo: Cantos Arredondados 71">
            <a:extLst>
              <a:ext uri="{FF2B5EF4-FFF2-40B4-BE49-F238E27FC236}">
                <a16:creationId xmlns:a16="http://schemas.microsoft.com/office/drawing/2014/main" id="{11117373-5DF1-BDE2-3EB2-DFCDB16F1D8B}"/>
              </a:ext>
            </a:extLst>
          </p:cNvPr>
          <p:cNvSpPr/>
          <p:nvPr/>
        </p:nvSpPr>
        <p:spPr>
          <a:xfrm>
            <a:off x="6064503" y="5081038"/>
            <a:ext cx="1241973" cy="216358"/>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73" name="Retângulo: Cantos Arredondados 72">
            <a:extLst>
              <a:ext uri="{FF2B5EF4-FFF2-40B4-BE49-F238E27FC236}">
                <a16:creationId xmlns:a16="http://schemas.microsoft.com/office/drawing/2014/main" id="{F77068E2-BC4D-AA65-BC1E-B7F8B30CEA92}"/>
              </a:ext>
            </a:extLst>
          </p:cNvPr>
          <p:cNvSpPr/>
          <p:nvPr/>
        </p:nvSpPr>
        <p:spPr>
          <a:xfrm>
            <a:off x="6064502" y="5370184"/>
            <a:ext cx="1241973" cy="216358"/>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74" name="Retângulo: Cantos Arredondados 73">
            <a:extLst>
              <a:ext uri="{FF2B5EF4-FFF2-40B4-BE49-F238E27FC236}">
                <a16:creationId xmlns:a16="http://schemas.microsoft.com/office/drawing/2014/main" id="{D0D2256F-0C72-1330-9B17-C7A28F8E4950}"/>
              </a:ext>
            </a:extLst>
          </p:cNvPr>
          <p:cNvSpPr/>
          <p:nvPr/>
        </p:nvSpPr>
        <p:spPr>
          <a:xfrm>
            <a:off x="6229231" y="5643268"/>
            <a:ext cx="955839" cy="216358"/>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4" name="Forma Livre: Forma 3">
            <a:extLst>
              <a:ext uri="{FF2B5EF4-FFF2-40B4-BE49-F238E27FC236}">
                <a16:creationId xmlns:a16="http://schemas.microsoft.com/office/drawing/2014/main" id="{B3E2347B-950D-89BA-D9A8-1ED957EB92E0}"/>
              </a:ext>
            </a:extLst>
          </p:cNvPr>
          <p:cNvSpPr/>
          <p:nvPr/>
        </p:nvSpPr>
        <p:spPr>
          <a:xfrm rot="8114665">
            <a:off x="5126705" y="2197936"/>
            <a:ext cx="2159021" cy="2139980"/>
          </a:xfrm>
          <a:custGeom>
            <a:avLst/>
            <a:gdLst>
              <a:gd name="connsiteX0" fmla="*/ 2484598 w 2928290"/>
              <a:gd name="connsiteY0" fmla="*/ 2902464 h 2902464"/>
              <a:gd name="connsiteX1" fmla="*/ 0 w 2928290"/>
              <a:gd name="connsiteY1" fmla="*/ 438974 h 2902464"/>
              <a:gd name="connsiteX2" fmla="*/ 88168 w 2928290"/>
              <a:gd name="connsiteY2" fmla="*/ 359586 h 2902464"/>
              <a:gd name="connsiteX3" fmla="*/ 684293 w 2928290"/>
              <a:gd name="connsiteY3" fmla="*/ 39826 h 2902464"/>
              <a:gd name="connsiteX4" fmla="*/ 840634 w 2928290"/>
              <a:gd name="connsiteY4" fmla="*/ 0 h 2902464"/>
              <a:gd name="connsiteX5" fmla="*/ 2928290 w 2928290"/>
              <a:gd name="connsiteY5" fmla="*/ 2069920 h 2902464"/>
              <a:gd name="connsiteX6" fmla="*/ 2888431 w 2928290"/>
              <a:gd name="connsiteY6" fmla="*/ 2223497 h 2902464"/>
              <a:gd name="connsiteX7" fmla="*/ 2565674 w 2928290"/>
              <a:gd name="connsiteY7" fmla="*/ 2814086 h 29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8290" h="2902464">
                <a:moveTo>
                  <a:pt x="2484598" y="2902464"/>
                </a:moveTo>
                <a:lnTo>
                  <a:pt x="0" y="438974"/>
                </a:lnTo>
                <a:lnTo>
                  <a:pt x="88168" y="359586"/>
                </a:lnTo>
                <a:cubicBezTo>
                  <a:pt x="262006" y="217454"/>
                  <a:pt x="463860" y="107751"/>
                  <a:pt x="684293" y="39826"/>
                </a:cubicBezTo>
                <a:lnTo>
                  <a:pt x="840634" y="0"/>
                </a:lnTo>
                <a:lnTo>
                  <a:pt x="2928290" y="2069920"/>
                </a:lnTo>
                <a:lnTo>
                  <a:pt x="2888431" y="2223497"/>
                </a:lnTo>
                <a:cubicBezTo>
                  <a:pt x="2819870" y="2441883"/>
                  <a:pt x="2709139" y="2641862"/>
                  <a:pt x="2565674" y="2814086"/>
                </a:cubicBezTo>
                <a:close/>
              </a:path>
            </a:pathLst>
          </a:custGeom>
          <a:gradFill flip="none" rotWithShape="1">
            <a:gsLst>
              <a:gs pos="0">
                <a:schemeClr val="tx1">
                  <a:alpha val="80000"/>
                </a:schemeClr>
              </a:gs>
              <a:gs pos="50000">
                <a:schemeClr val="tx1">
                  <a:alpha val="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56" name="Forma Livre: Forma 55">
            <a:extLst>
              <a:ext uri="{FF2B5EF4-FFF2-40B4-BE49-F238E27FC236}">
                <a16:creationId xmlns:a16="http://schemas.microsoft.com/office/drawing/2014/main" id="{9A9C2218-A79F-9516-862A-3419B2D98E16}"/>
              </a:ext>
            </a:extLst>
          </p:cNvPr>
          <p:cNvSpPr/>
          <p:nvPr/>
        </p:nvSpPr>
        <p:spPr>
          <a:xfrm rot="8114665">
            <a:off x="5767939" y="3817077"/>
            <a:ext cx="1385648" cy="1389933"/>
          </a:xfrm>
          <a:custGeom>
            <a:avLst/>
            <a:gdLst>
              <a:gd name="connsiteX0" fmla="*/ 1612434 w 1879360"/>
              <a:gd name="connsiteY0" fmla="*/ 1885172 h 1885172"/>
              <a:gd name="connsiteX1" fmla="*/ 0 w 1879360"/>
              <a:gd name="connsiteY1" fmla="*/ 286437 h 1885172"/>
              <a:gd name="connsiteX2" fmla="*/ 44058 w 1879360"/>
              <a:gd name="connsiteY2" fmla="*/ 252197 h 1885172"/>
              <a:gd name="connsiteX3" fmla="*/ 1230910 w 1879360"/>
              <a:gd name="connsiteY3" fmla="*/ 236931 h 1885172"/>
              <a:gd name="connsiteX4" fmla="*/ 1247441 w 1879360"/>
              <a:gd name="connsiteY4" fmla="*/ 250813 h 1885172"/>
              <a:gd name="connsiteX5" fmla="*/ 1574642 w 1879360"/>
              <a:gd name="connsiteY5" fmla="*/ 575235 h 1885172"/>
              <a:gd name="connsiteX6" fmla="*/ 1637111 w 1879360"/>
              <a:gd name="connsiteY6" fmla="*/ 653171 h 1885172"/>
              <a:gd name="connsiteX7" fmla="*/ 1633040 w 1879360"/>
              <a:gd name="connsiteY7" fmla="*/ 1859408 h 188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9360" h="1885172">
                <a:moveTo>
                  <a:pt x="1612434" y="1885172"/>
                </a:moveTo>
                <a:lnTo>
                  <a:pt x="0" y="286437"/>
                </a:lnTo>
                <a:lnTo>
                  <a:pt x="44058" y="252197"/>
                </a:lnTo>
                <a:cubicBezTo>
                  <a:pt x="354121" y="20091"/>
                  <a:pt x="717732" y="-167628"/>
                  <a:pt x="1230910" y="236931"/>
                </a:cubicBezTo>
                <a:lnTo>
                  <a:pt x="1247441" y="250813"/>
                </a:lnTo>
                <a:lnTo>
                  <a:pt x="1574642" y="575235"/>
                </a:lnTo>
                <a:lnTo>
                  <a:pt x="1637111" y="653171"/>
                </a:lnTo>
                <a:cubicBezTo>
                  <a:pt x="2031690" y="1173351"/>
                  <a:pt x="1880787" y="1535418"/>
                  <a:pt x="1633040" y="1859408"/>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11" name="Forma Livre: Forma 10">
            <a:extLst>
              <a:ext uri="{FF2B5EF4-FFF2-40B4-BE49-F238E27FC236}">
                <a16:creationId xmlns:a16="http://schemas.microsoft.com/office/drawing/2014/main" id="{86A17994-04D3-5E64-80BA-B9D52F108FE2}"/>
              </a:ext>
            </a:extLst>
          </p:cNvPr>
          <p:cNvSpPr/>
          <p:nvPr/>
        </p:nvSpPr>
        <p:spPr>
          <a:xfrm rot="8114665">
            <a:off x="5767939" y="3817078"/>
            <a:ext cx="1385648" cy="1389934"/>
          </a:xfrm>
          <a:custGeom>
            <a:avLst/>
            <a:gdLst>
              <a:gd name="connsiteX0" fmla="*/ 1612434 w 1879360"/>
              <a:gd name="connsiteY0" fmla="*/ 1885172 h 1885172"/>
              <a:gd name="connsiteX1" fmla="*/ 0 w 1879360"/>
              <a:gd name="connsiteY1" fmla="*/ 286437 h 1885172"/>
              <a:gd name="connsiteX2" fmla="*/ 44058 w 1879360"/>
              <a:gd name="connsiteY2" fmla="*/ 252197 h 1885172"/>
              <a:gd name="connsiteX3" fmla="*/ 1230910 w 1879360"/>
              <a:gd name="connsiteY3" fmla="*/ 236931 h 1885172"/>
              <a:gd name="connsiteX4" fmla="*/ 1247441 w 1879360"/>
              <a:gd name="connsiteY4" fmla="*/ 250813 h 1885172"/>
              <a:gd name="connsiteX5" fmla="*/ 1574642 w 1879360"/>
              <a:gd name="connsiteY5" fmla="*/ 575235 h 1885172"/>
              <a:gd name="connsiteX6" fmla="*/ 1637111 w 1879360"/>
              <a:gd name="connsiteY6" fmla="*/ 653171 h 1885172"/>
              <a:gd name="connsiteX7" fmla="*/ 1633040 w 1879360"/>
              <a:gd name="connsiteY7" fmla="*/ 1859408 h 188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9360" h="1885172">
                <a:moveTo>
                  <a:pt x="1612434" y="1885172"/>
                </a:moveTo>
                <a:lnTo>
                  <a:pt x="0" y="286437"/>
                </a:lnTo>
                <a:lnTo>
                  <a:pt x="44058" y="252197"/>
                </a:lnTo>
                <a:cubicBezTo>
                  <a:pt x="354121" y="20091"/>
                  <a:pt x="717732" y="-167628"/>
                  <a:pt x="1230910" y="236931"/>
                </a:cubicBezTo>
                <a:lnTo>
                  <a:pt x="1247441" y="250813"/>
                </a:lnTo>
                <a:lnTo>
                  <a:pt x="1574642" y="575235"/>
                </a:lnTo>
                <a:lnTo>
                  <a:pt x="1637111" y="653171"/>
                </a:lnTo>
                <a:cubicBezTo>
                  <a:pt x="2031690" y="1173351"/>
                  <a:pt x="1880787" y="1535418"/>
                  <a:pt x="1633040" y="1859408"/>
                </a:cubicBezTo>
                <a:close/>
              </a:path>
            </a:pathLst>
          </a:custGeom>
          <a:gradFill flip="none" rotWithShape="1">
            <a:gsLst>
              <a:gs pos="0">
                <a:schemeClr val="tx1">
                  <a:alpha val="80000"/>
                </a:schemeClr>
              </a:gs>
              <a:gs pos="50000">
                <a:schemeClr val="tx1">
                  <a:alpha val="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10" name="Forma Livre: Forma 9">
            <a:extLst>
              <a:ext uri="{FF2B5EF4-FFF2-40B4-BE49-F238E27FC236}">
                <a16:creationId xmlns:a16="http://schemas.microsoft.com/office/drawing/2014/main" id="{2D419F6E-96A2-3D6E-785B-662D86FE7FAB}"/>
              </a:ext>
            </a:extLst>
          </p:cNvPr>
          <p:cNvSpPr/>
          <p:nvPr/>
        </p:nvSpPr>
        <p:spPr>
          <a:xfrm rot="8114665">
            <a:off x="6101022" y="3011593"/>
            <a:ext cx="1858356" cy="1801319"/>
          </a:xfrm>
          <a:custGeom>
            <a:avLst/>
            <a:gdLst>
              <a:gd name="connsiteX0" fmla="*/ 2090030 w 2520496"/>
              <a:gd name="connsiteY0" fmla="*/ 2443136 h 2443136"/>
              <a:gd name="connsiteX1" fmla="*/ 0 w 2520496"/>
              <a:gd name="connsiteY1" fmla="*/ 370861 h 2443136"/>
              <a:gd name="connsiteX2" fmla="*/ 15516 w 2520496"/>
              <a:gd name="connsiteY2" fmla="*/ 366909 h 2443136"/>
              <a:gd name="connsiteX3" fmla="*/ 370201 w 2520496"/>
              <a:gd name="connsiteY3" fmla="*/ 331486 h 2443136"/>
              <a:gd name="connsiteX4" fmla="*/ 747551 w 2520496"/>
              <a:gd name="connsiteY4" fmla="*/ 125729 h 2443136"/>
              <a:gd name="connsiteX5" fmla="*/ 909330 w 2520496"/>
              <a:gd name="connsiteY5" fmla="*/ 0 h 2443136"/>
              <a:gd name="connsiteX6" fmla="*/ 2520496 w 2520496"/>
              <a:gd name="connsiteY6" fmla="*/ 1597478 h 2443136"/>
              <a:gd name="connsiteX7" fmla="*/ 2455431 w 2520496"/>
              <a:gd name="connsiteY7" fmla="*/ 1678826 h 2443136"/>
              <a:gd name="connsiteX8" fmla="*/ 2130116 w 2520496"/>
              <a:gd name="connsiteY8" fmla="*/ 2075059 h 2443136"/>
              <a:gd name="connsiteX9" fmla="*/ 2094361 w 2520496"/>
              <a:gd name="connsiteY9" fmla="*/ 2426450 h 244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0496" h="2443136">
                <a:moveTo>
                  <a:pt x="2090030" y="2443136"/>
                </a:moveTo>
                <a:lnTo>
                  <a:pt x="0" y="370861"/>
                </a:lnTo>
                <a:lnTo>
                  <a:pt x="15516" y="366909"/>
                </a:lnTo>
                <a:cubicBezTo>
                  <a:pt x="130082" y="343683"/>
                  <a:pt x="248704" y="331486"/>
                  <a:pt x="370201" y="331486"/>
                </a:cubicBezTo>
                <a:cubicBezTo>
                  <a:pt x="495241" y="310249"/>
                  <a:pt x="618215" y="225630"/>
                  <a:pt x="747551" y="125729"/>
                </a:cubicBezTo>
                <a:lnTo>
                  <a:pt x="909330" y="0"/>
                </a:lnTo>
                <a:lnTo>
                  <a:pt x="2520496" y="1597478"/>
                </a:lnTo>
                <a:lnTo>
                  <a:pt x="2455431" y="1678826"/>
                </a:lnTo>
                <a:cubicBezTo>
                  <a:pt x="2344626" y="1812428"/>
                  <a:pt x="2225024" y="1941518"/>
                  <a:pt x="2130116" y="2075059"/>
                </a:cubicBezTo>
                <a:cubicBezTo>
                  <a:pt x="2130116" y="2195427"/>
                  <a:pt x="2117804" y="2312947"/>
                  <a:pt x="2094361" y="2426450"/>
                </a:cubicBezTo>
                <a:close/>
              </a:path>
            </a:pathLst>
          </a:custGeom>
          <a:gradFill flip="none" rotWithShape="1">
            <a:gsLst>
              <a:gs pos="0">
                <a:schemeClr val="tx1">
                  <a:alpha val="80000"/>
                </a:schemeClr>
              </a:gs>
              <a:gs pos="50000">
                <a:schemeClr val="tx1">
                  <a:alpha val="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grpSp>
        <p:nvGrpSpPr>
          <p:cNvPr id="82" name="Agrupar 81">
            <a:extLst>
              <a:ext uri="{FF2B5EF4-FFF2-40B4-BE49-F238E27FC236}">
                <a16:creationId xmlns:a16="http://schemas.microsoft.com/office/drawing/2014/main" id="{1B5F41AD-0801-202F-873D-975DDE3E493A}"/>
              </a:ext>
            </a:extLst>
          </p:cNvPr>
          <p:cNvGrpSpPr/>
          <p:nvPr/>
        </p:nvGrpSpPr>
        <p:grpSpPr>
          <a:xfrm>
            <a:off x="8929026" y="1563925"/>
            <a:ext cx="1574280" cy="998392"/>
            <a:chOff x="9812722" y="601072"/>
            <a:chExt cx="2110114" cy="1338212"/>
          </a:xfrm>
        </p:grpSpPr>
        <p:sp>
          <p:nvSpPr>
            <p:cNvPr id="83" name="CaixaDeTexto 82">
              <a:extLst>
                <a:ext uri="{FF2B5EF4-FFF2-40B4-BE49-F238E27FC236}">
                  <a16:creationId xmlns:a16="http://schemas.microsoft.com/office/drawing/2014/main" id="{FB5E1F8E-42C0-779D-31BE-2F825F874898}"/>
                </a:ext>
              </a:extLst>
            </p:cNvPr>
            <p:cNvSpPr txBox="1"/>
            <p:nvPr/>
          </p:nvSpPr>
          <p:spPr>
            <a:xfrm>
              <a:off x="10094038" y="601072"/>
              <a:ext cx="1614311" cy="4950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b="1" dirty="0">
                  <a:solidFill>
                    <a:schemeClr val="tx1">
                      <a:lumMod val="85000"/>
                      <a:lumOff val="15000"/>
                    </a:schemeClr>
                  </a:solidFill>
                  <a:latin typeface="Tw Cen MT" panose="020B0602020104020603" pitchFamily="34" charset="0"/>
                </a:rPr>
                <a:t>FORMAR</a:t>
              </a:r>
              <a:endParaRPr kumimoji="0" lang="pt-BR" sz="1800" b="1"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endParaRPr>
            </a:p>
          </p:txBody>
        </p:sp>
        <p:sp>
          <p:nvSpPr>
            <p:cNvPr id="84" name="CaixaDeTexto 83">
              <a:extLst>
                <a:ext uri="{FF2B5EF4-FFF2-40B4-BE49-F238E27FC236}">
                  <a16:creationId xmlns:a16="http://schemas.microsoft.com/office/drawing/2014/main" id="{CA2AFC2B-18CB-E017-7F37-B36D5DDEB256}"/>
                </a:ext>
              </a:extLst>
            </p:cNvPr>
            <p:cNvSpPr txBox="1"/>
            <p:nvPr/>
          </p:nvSpPr>
          <p:spPr>
            <a:xfrm>
              <a:off x="9812722" y="949203"/>
              <a:ext cx="2110114" cy="990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rPr>
                <a:t>Oferecer pequenas formações aos participantes</a:t>
              </a:r>
            </a:p>
          </p:txBody>
        </p:sp>
      </p:grpSp>
      <p:grpSp>
        <p:nvGrpSpPr>
          <p:cNvPr id="85" name="Agrupar 84">
            <a:extLst>
              <a:ext uri="{FF2B5EF4-FFF2-40B4-BE49-F238E27FC236}">
                <a16:creationId xmlns:a16="http://schemas.microsoft.com/office/drawing/2014/main" id="{0E0740F5-848A-2307-718D-7755B6D3373B}"/>
              </a:ext>
            </a:extLst>
          </p:cNvPr>
          <p:cNvGrpSpPr/>
          <p:nvPr/>
        </p:nvGrpSpPr>
        <p:grpSpPr>
          <a:xfrm>
            <a:off x="9120860" y="2929125"/>
            <a:ext cx="1703914" cy="1409596"/>
            <a:chOff x="9812722" y="627454"/>
            <a:chExt cx="2283872" cy="1889374"/>
          </a:xfrm>
        </p:grpSpPr>
        <p:sp>
          <p:nvSpPr>
            <p:cNvPr id="86" name="CaixaDeTexto 85">
              <a:extLst>
                <a:ext uri="{FF2B5EF4-FFF2-40B4-BE49-F238E27FC236}">
                  <a16:creationId xmlns:a16="http://schemas.microsoft.com/office/drawing/2014/main" id="{DAF8E7B6-920B-9E9C-B7CF-B925EBA4AE7A}"/>
                </a:ext>
              </a:extLst>
            </p:cNvPr>
            <p:cNvSpPr txBox="1"/>
            <p:nvPr/>
          </p:nvSpPr>
          <p:spPr>
            <a:xfrm>
              <a:off x="10101066" y="627454"/>
              <a:ext cx="1614311" cy="4950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rPr>
                <a:t>ATRAIR</a:t>
              </a:r>
            </a:p>
          </p:txBody>
        </p:sp>
        <p:sp>
          <p:nvSpPr>
            <p:cNvPr id="87" name="CaixaDeTexto 86">
              <a:extLst>
                <a:ext uri="{FF2B5EF4-FFF2-40B4-BE49-F238E27FC236}">
                  <a16:creationId xmlns:a16="http://schemas.microsoft.com/office/drawing/2014/main" id="{C673AF49-88D2-05D5-5BE7-3FE15FE2822E}"/>
                </a:ext>
              </a:extLst>
            </p:cNvPr>
            <p:cNvSpPr txBox="1"/>
            <p:nvPr/>
          </p:nvSpPr>
          <p:spPr>
            <a:xfrm>
              <a:off x="9812722" y="949202"/>
              <a:ext cx="2283872" cy="15676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solidFill>
                    <a:schemeClr val="tx1">
                      <a:lumMod val="85000"/>
                      <a:lumOff val="15000"/>
                    </a:schemeClr>
                  </a:solidFill>
                  <a:latin typeface="Tw Cen MT" panose="020B0602020104020603" pitchFamily="34" charset="0"/>
                </a:rPr>
                <a:t>Popularizar o conhecimento de forma acessível para atrair novos interessados</a:t>
              </a:r>
            </a:p>
          </p:txBody>
        </p:sp>
      </p:grpSp>
      <p:grpSp>
        <p:nvGrpSpPr>
          <p:cNvPr id="88" name="Agrupar 87">
            <a:extLst>
              <a:ext uri="{FF2B5EF4-FFF2-40B4-BE49-F238E27FC236}">
                <a16:creationId xmlns:a16="http://schemas.microsoft.com/office/drawing/2014/main" id="{A5CB4F0A-B97A-AD37-C86C-3163F16A6A83}"/>
              </a:ext>
            </a:extLst>
          </p:cNvPr>
          <p:cNvGrpSpPr/>
          <p:nvPr/>
        </p:nvGrpSpPr>
        <p:grpSpPr>
          <a:xfrm>
            <a:off x="8734293" y="4350486"/>
            <a:ext cx="1354521" cy="1229652"/>
            <a:chOff x="9812722" y="579871"/>
            <a:chExt cx="1815556" cy="1648186"/>
          </a:xfrm>
        </p:grpSpPr>
        <p:sp>
          <p:nvSpPr>
            <p:cNvPr id="89" name="CaixaDeTexto 88">
              <a:extLst>
                <a:ext uri="{FF2B5EF4-FFF2-40B4-BE49-F238E27FC236}">
                  <a16:creationId xmlns:a16="http://schemas.microsoft.com/office/drawing/2014/main" id="{B0CBBD3B-6AF2-0B42-EAD5-59C5C9C117D4}"/>
                </a:ext>
              </a:extLst>
            </p:cNvPr>
            <p:cNvSpPr txBox="1"/>
            <p:nvPr/>
          </p:nvSpPr>
          <p:spPr>
            <a:xfrm>
              <a:off x="9825808" y="579871"/>
              <a:ext cx="1802470" cy="4950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rPr>
                <a:t>EMPREGAR</a:t>
              </a:r>
            </a:p>
          </p:txBody>
        </p:sp>
        <p:sp>
          <p:nvSpPr>
            <p:cNvPr id="90" name="CaixaDeTexto 89">
              <a:extLst>
                <a:ext uri="{FF2B5EF4-FFF2-40B4-BE49-F238E27FC236}">
                  <a16:creationId xmlns:a16="http://schemas.microsoft.com/office/drawing/2014/main" id="{E0E9E223-70A5-F070-C504-CAA5C5B3A753}"/>
                </a:ext>
              </a:extLst>
            </p:cNvPr>
            <p:cNvSpPr txBox="1"/>
            <p:nvPr/>
          </p:nvSpPr>
          <p:spPr>
            <a:xfrm>
              <a:off x="9812722" y="949203"/>
              <a:ext cx="1737678" cy="12788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solidFill>
                    <a:schemeClr val="tx1">
                      <a:lumMod val="85000"/>
                      <a:lumOff val="15000"/>
                    </a:schemeClr>
                  </a:solidFill>
                  <a:latin typeface="Tw Cen MT" panose="020B0602020104020603" pitchFamily="34" charset="0"/>
                </a:rPr>
                <a:t>Abrir o espaço para empresas buscarem por funcionários</a:t>
              </a:r>
              <a:endParaRPr kumimoji="0" lang="pt-BR" sz="1400" b="0"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endParaRPr>
            </a:p>
          </p:txBody>
        </p:sp>
      </p:grpSp>
      <p:grpSp>
        <p:nvGrpSpPr>
          <p:cNvPr id="91" name="Agrupar 90">
            <a:extLst>
              <a:ext uri="{FF2B5EF4-FFF2-40B4-BE49-F238E27FC236}">
                <a16:creationId xmlns:a16="http://schemas.microsoft.com/office/drawing/2014/main" id="{B7099EA1-31B2-C97F-42CA-5BA934FDF512}"/>
              </a:ext>
            </a:extLst>
          </p:cNvPr>
          <p:cNvGrpSpPr/>
          <p:nvPr/>
        </p:nvGrpSpPr>
        <p:grpSpPr>
          <a:xfrm>
            <a:off x="2686682" y="3697516"/>
            <a:ext cx="1673956" cy="1014209"/>
            <a:chOff x="9196403" y="579871"/>
            <a:chExt cx="2243717" cy="1359413"/>
          </a:xfrm>
        </p:grpSpPr>
        <p:sp>
          <p:nvSpPr>
            <p:cNvPr id="92" name="CaixaDeTexto 91">
              <a:extLst>
                <a:ext uri="{FF2B5EF4-FFF2-40B4-BE49-F238E27FC236}">
                  <a16:creationId xmlns:a16="http://schemas.microsoft.com/office/drawing/2014/main" id="{0BD48025-E268-7704-AAE0-03E7087716F0}"/>
                </a:ext>
              </a:extLst>
            </p:cNvPr>
            <p:cNvSpPr txBox="1"/>
            <p:nvPr/>
          </p:nvSpPr>
          <p:spPr>
            <a:xfrm>
              <a:off x="9196403" y="579871"/>
              <a:ext cx="2243717" cy="4950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rPr>
                <a:t>APROVEITAR</a:t>
              </a:r>
            </a:p>
          </p:txBody>
        </p:sp>
        <p:sp>
          <p:nvSpPr>
            <p:cNvPr id="93" name="CaixaDeTexto 92">
              <a:extLst>
                <a:ext uri="{FF2B5EF4-FFF2-40B4-BE49-F238E27FC236}">
                  <a16:creationId xmlns:a16="http://schemas.microsoft.com/office/drawing/2014/main" id="{1501D0BD-C0E5-838E-075A-71C4EB2B3AD6}"/>
                </a:ext>
              </a:extLst>
            </p:cNvPr>
            <p:cNvSpPr txBox="1"/>
            <p:nvPr/>
          </p:nvSpPr>
          <p:spPr>
            <a:xfrm>
              <a:off x="9225474" y="949203"/>
              <a:ext cx="2201558" cy="990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rPr>
                <a:t>Longa durabilidade para maior aproveitamento</a:t>
              </a:r>
              <a:endParaRPr lang="pt-BR" sz="1400" dirty="0">
                <a:solidFill>
                  <a:schemeClr val="tx1">
                    <a:lumMod val="85000"/>
                    <a:lumOff val="15000"/>
                  </a:schemeClr>
                </a:solidFill>
                <a:latin typeface="Tw Cen MT" panose="020B0602020104020603" pitchFamily="34" charset="0"/>
              </a:endParaRPr>
            </a:p>
          </p:txBody>
        </p:sp>
      </p:grpSp>
      <p:grpSp>
        <p:nvGrpSpPr>
          <p:cNvPr id="94" name="Agrupar 93">
            <a:extLst>
              <a:ext uri="{FF2B5EF4-FFF2-40B4-BE49-F238E27FC236}">
                <a16:creationId xmlns:a16="http://schemas.microsoft.com/office/drawing/2014/main" id="{BC219E61-9950-42EF-44AE-0FD913A03D04}"/>
              </a:ext>
            </a:extLst>
          </p:cNvPr>
          <p:cNvGrpSpPr/>
          <p:nvPr/>
        </p:nvGrpSpPr>
        <p:grpSpPr>
          <a:xfrm>
            <a:off x="2551001" y="2229376"/>
            <a:ext cx="1388121" cy="1229652"/>
            <a:chOff x="9579528" y="579871"/>
            <a:chExt cx="1860593" cy="1648186"/>
          </a:xfrm>
        </p:grpSpPr>
        <p:sp>
          <p:nvSpPr>
            <p:cNvPr id="95" name="CaixaDeTexto 94">
              <a:extLst>
                <a:ext uri="{FF2B5EF4-FFF2-40B4-BE49-F238E27FC236}">
                  <a16:creationId xmlns:a16="http://schemas.microsoft.com/office/drawing/2014/main" id="{AD08CDE9-6B05-C284-EAFA-1C0B0C5E746B}"/>
                </a:ext>
              </a:extLst>
            </p:cNvPr>
            <p:cNvSpPr txBox="1"/>
            <p:nvPr/>
          </p:nvSpPr>
          <p:spPr>
            <a:xfrm>
              <a:off x="9643612" y="579871"/>
              <a:ext cx="1796509" cy="4950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rPr>
                <a:t>PESQUISAR</a:t>
              </a:r>
            </a:p>
          </p:txBody>
        </p:sp>
        <p:sp>
          <p:nvSpPr>
            <p:cNvPr id="96" name="CaixaDeTexto 95">
              <a:extLst>
                <a:ext uri="{FF2B5EF4-FFF2-40B4-BE49-F238E27FC236}">
                  <a16:creationId xmlns:a16="http://schemas.microsoft.com/office/drawing/2014/main" id="{AA0F1267-C51D-3496-D229-63A54BE8790C}"/>
                </a:ext>
              </a:extLst>
            </p:cNvPr>
            <p:cNvSpPr txBox="1"/>
            <p:nvPr/>
          </p:nvSpPr>
          <p:spPr>
            <a:xfrm>
              <a:off x="9579528" y="949203"/>
              <a:ext cx="1847506" cy="12788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solidFill>
                    <a:schemeClr val="tx1">
                      <a:lumMod val="85000"/>
                      <a:lumOff val="15000"/>
                    </a:schemeClr>
                  </a:solidFill>
                  <a:latin typeface="Tw Cen MT" panose="020B0602020104020603" pitchFamily="34" charset="0"/>
                </a:rPr>
                <a:t>Oportunizar pesquisas relacionadas a área</a:t>
              </a:r>
              <a:endParaRPr kumimoji="0" lang="pt-BR" sz="1400" b="0"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endParaRPr>
            </a:p>
          </p:txBody>
        </p:sp>
      </p:grpSp>
      <p:grpSp>
        <p:nvGrpSpPr>
          <p:cNvPr id="132" name="Agrupar 131">
            <a:extLst>
              <a:ext uri="{FF2B5EF4-FFF2-40B4-BE49-F238E27FC236}">
                <a16:creationId xmlns:a16="http://schemas.microsoft.com/office/drawing/2014/main" id="{3B8B79F2-C649-BC85-743B-F822FF40644C}"/>
              </a:ext>
            </a:extLst>
          </p:cNvPr>
          <p:cNvGrpSpPr/>
          <p:nvPr/>
        </p:nvGrpSpPr>
        <p:grpSpPr>
          <a:xfrm>
            <a:off x="2686681" y="357237"/>
            <a:ext cx="2448712" cy="1028052"/>
            <a:chOff x="316087" y="349955"/>
            <a:chExt cx="3191171" cy="1339762"/>
          </a:xfrm>
        </p:grpSpPr>
        <p:sp>
          <p:nvSpPr>
            <p:cNvPr id="133" name="CaixaDeTexto 132">
              <a:extLst>
                <a:ext uri="{FF2B5EF4-FFF2-40B4-BE49-F238E27FC236}">
                  <a16:creationId xmlns:a16="http://schemas.microsoft.com/office/drawing/2014/main" id="{9F663DA1-D99C-AE91-B774-BD1624542F50}"/>
                </a:ext>
              </a:extLst>
            </p:cNvPr>
            <p:cNvSpPr txBox="1"/>
            <p:nvPr/>
          </p:nvSpPr>
          <p:spPr>
            <a:xfrm>
              <a:off x="406399" y="349955"/>
              <a:ext cx="3100859" cy="9225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4000" b="1"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rPr>
                <a:t>ESCOPO</a:t>
              </a:r>
              <a:endParaRPr kumimoji="0" lang="pt-BR" sz="5000" b="1"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endParaRPr>
            </a:p>
          </p:txBody>
        </p:sp>
        <p:sp>
          <p:nvSpPr>
            <p:cNvPr id="134" name="CaixaDeTexto 133">
              <a:extLst>
                <a:ext uri="{FF2B5EF4-FFF2-40B4-BE49-F238E27FC236}">
                  <a16:creationId xmlns:a16="http://schemas.microsoft.com/office/drawing/2014/main" id="{E19C54AB-6D8C-5D93-C2A6-022BFAB9E49B}"/>
                </a:ext>
              </a:extLst>
            </p:cNvPr>
            <p:cNvSpPr txBox="1"/>
            <p:nvPr/>
          </p:nvSpPr>
          <p:spPr>
            <a:xfrm>
              <a:off x="316087" y="1088073"/>
              <a:ext cx="3100859" cy="6016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dirty="0">
                  <a:solidFill>
                    <a:schemeClr val="tx1">
                      <a:lumMod val="85000"/>
                      <a:lumOff val="15000"/>
                    </a:schemeClr>
                  </a:solidFill>
                  <a:latin typeface="Tw Cen MT" panose="020B0602020104020603" pitchFamily="34" charset="0"/>
                </a:rPr>
                <a:t>PRINCIPAL</a:t>
              </a:r>
              <a:endParaRPr kumimoji="0" lang="pt-BR" sz="2400" b="0" i="0" u="none" strike="noStrike" kern="1200" cap="none" spc="0" normalizeH="0" baseline="0" noProof="0" dirty="0">
                <a:ln>
                  <a:noFill/>
                </a:ln>
                <a:solidFill>
                  <a:schemeClr val="tx1">
                    <a:lumMod val="85000"/>
                    <a:lumOff val="15000"/>
                  </a:schemeClr>
                </a:solidFill>
                <a:effectLst/>
                <a:uLnTx/>
                <a:uFillTx/>
                <a:latin typeface="Tw Cen MT" panose="020B0602020104020603" pitchFamily="34" charset="0"/>
                <a:ea typeface="+mn-ea"/>
                <a:cs typeface="+mn-cs"/>
              </a:endParaRPr>
            </a:p>
          </p:txBody>
        </p:sp>
      </p:grpSp>
    </p:spTree>
    <p:extLst>
      <p:ext uri="{BB962C8B-B14F-4D97-AF65-F5344CB8AC3E}">
        <p14:creationId xmlns:p14="http://schemas.microsoft.com/office/powerpoint/2010/main" val="80676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7782"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3" name="Retângulo 2">
            <a:extLst>
              <a:ext uri="{FF2B5EF4-FFF2-40B4-BE49-F238E27FC236}">
                <a16:creationId xmlns:a16="http://schemas.microsoft.com/office/drawing/2014/main" id="{31AA98FB-95EA-ED58-0870-366B687C6C5D}"/>
              </a:ext>
            </a:extLst>
          </p:cNvPr>
          <p:cNvSpPr/>
          <p:nvPr/>
        </p:nvSpPr>
        <p:spPr>
          <a:xfrm>
            <a:off x="1923025" y="836408"/>
            <a:ext cx="71191" cy="5185183"/>
          </a:xfrm>
          <a:prstGeom prst="rect">
            <a:avLst/>
          </a:prstGeom>
          <a:solidFill>
            <a:schemeClr val="bg2"/>
          </a:solidFill>
          <a:ln>
            <a:noFill/>
          </a:ln>
          <a:effectLst>
            <a:outerShdw blurRad="266700" dist="241300" sx="88000" sy="8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C01E417B-E03C-B3DF-E38A-0B2596C682E4}"/>
              </a:ext>
            </a:extLst>
          </p:cNvPr>
          <p:cNvSpPr/>
          <p:nvPr/>
        </p:nvSpPr>
        <p:spPr>
          <a:xfrm>
            <a:off x="3226307" y="923581"/>
            <a:ext cx="861326" cy="5185183"/>
          </a:xfrm>
          <a:prstGeom prst="rect">
            <a:avLst/>
          </a:prstGeom>
          <a:solidFill>
            <a:schemeClr val="bg2"/>
          </a:solidFill>
          <a:ln>
            <a:noFill/>
          </a:ln>
          <a:effectLst>
            <a:outerShdw blurRad="266700" dist="241300" sx="88000" sy="8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3" name="Agrupar 12">
            <a:extLst>
              <a:ext uri="{FF2B5EF4-FFF2-40B4-BE49-F238E27FC236}">
                <a16:creationId xmlns:a16="http://schemas.microsoft.com/office/drawing/2014/main" id="{DD67C9E2-9145-884C-D262-9137378D0AA1}"/>
              </a:ext>
            </a:extLst>
          </p:cNvPr>
          <p:cNvGrpSpPr/>
          <p:nvPr/>
        </p:nvGrpSpPr>
        <p:grpSpPr>
          <a:xfrm>
            <a:off x="1977460" y="2585435"/>
            <a:ext cx="1962165" cy="2062471"/>
            <a:chOff x="3220771" y="2614004"/>
            <a:chExt cx="2050268" cy="2155080"/>
          </a:xfrm>
        </p:grpSpPr>
        <p:sp>
          <p:nvSpPr>
            <p:cNvPr id="11" name="CaixaDeTexto 10">
              <a:extLst>
                <a:ext uri="{FF2B5EF4-FFF2-40B4-BE49-F238E27FC236}">
                  <a16:creationId xmlns:a16="http://schemas.microsoft.com/office/drawing/2014/main" id="{D0019746-EAF0-D94F-425C-D072420EE9CA}"/>
                </a:ext>
              </a:extLst>
            </p:cNvPr>
            <p:cNvSpPr txBox="1"/>
            <p:nvPr/>
          </p:nvSpPr>
          <p:spPr>
            <a:xfrm>
              <a:off x="3317998" y="2614004"/>
              <a:ext cx="1855814" cy="546713"/>
            </a:xfrm>
            <a:prstGeom prst="rect">
              <a:avLst/>
            </a:prstGeom>
            <a:noFill/>
          </p:spPr>
          <p:txBody>
            <a:bodyPr wrap="square" rtlCol="0">
              <a:spAutoFit/>
            </a:bodyPr>
            <a:lstStyle/>
            <a:p>
              <a:pPr algn="ctr"/>
              <a:r>
                <a:rPr lang="pt-BR" sz="2800" b="1" dirty="0">
                  <a:solidFill>
                    <a:schemeClr val="tx1">
                      <a:lumMod val="85000"/>
                      <a:lumOff val="15000"/>
                    </a:schemeClr>
                  </a:solidFill>
                  <a:latin typeface="Agency FB" panose="020B0503020202020204" pitchFamily="34" charset="0"/>
                </a:rPr>
                <a:t>Orçamento</a:t>
              </a:r>
            </a:p>
          </p:txBody>
        </p:sp>
        <p:sp>
          <p:nvSpPr>
            <p:cNvPr id="12" name="CaixaDeTexto 11">
              <a:extLst>
                <a:ext uri="{FF2B5EF4-FFF2-40B4-BE49-F238E27FC236}">
                  <a16:creationId xmlns:a16="http://schemas.microsoft.com/office/drawing/2014/main" id="{F428C25C-0C74-215B-20B9-539ACAAC5659}"/>
                </a:ext>
              </a:extLst>
            </p:cNvPr>
            <p:cNvSpPr txBox="1"/>
            <p:nvPr/>
          </p:nvSpPr>
          <p:spPr>
            <a:xfrm>
              <a:off x="3220771" y="3225421"/>
              <a:ext cx="2050268" cy="1543663"/>
            </a:xfrm>
            <a:prstGeom prst="rect">
              <a:avLst/>
            </a:prstGeom>
            <a:noFill/>
          </p:spPr>
          <p:txBody>
            <a:bodyPr wrap="square" rtlCol="0">
              <a:spAutoFit/>
            </a:bodyPr>
            <a:lstStyle/>
            <a:p>
              <a:pPr algn="ctr"/>
              <a:r>
                <a:rPr lang="pt-BR" dirty="0">
                  <a:solidFill>
                    <a:schemeClr val="tx1">
                      <a:lumMod val="85000"/>
                      <a:lumOff val="15000"/>
                    </a:schemeClr>
                  </a:solidFill>
                  <a:latin typeface="Gill Sans MT" panose="020B0502020104020203" pitchFamily="34" charset="0"/>
                  <a:cs typeface="Sabon Next LT" panose="020B0502040204020203" pitchFamily="2" charset="0"/>
                </a:rPr>
                <a:t>O evento pensado é de grande escala sendo patrocinado por empresas de Tecnologia</a:t>
              </a:r>
            </a:p>
          </p:txBody>
        </p:sp>
      </p:grpSp>
      <p:sp>
        <p:nvSpPr>
          <p:cNvPr id="56" name="Retângulo 55">
            <a:extLst>
              <a:ext uri="{FF2B5EF4-FFF2-40B4-BE49-F238E27FC236}">
                <a16:creationId xmlns:a16="http://schemas.microsoft.com/office/drawing/2014/main" id="{4CBC943E-8080-66D5-011F-3AC0C249C778}"/>
              </a:ext>
            </a:extLst>
          </p:cNvPr>
          <p:cNvSpPr/>
          <p:nvPr/>
        </p:nvSpPr>
        <p:spPr>
          <a:xfrm>
            <a:off x="5320247" y="973381"/>
            <a:ext cx="861326" cy="5185183"/>
          </a:xfrm>
          <a:prstGeom prst="rect">
            <a:avLst/>
          </a:prstGeom>
          <a:solidFill>
            <a:schemeClr val="bg2"/>
          </a:solidFill>
          <a:ln>
            <a:noFill/>
          </a:ln>
          <a:effectLst>
            <a:outerShdw blurRad="266700" dist="241300" sx="88000" sy="8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1" name="Agrupar 50">
            <a:extLst>
              <a:ext uri="{FF2B5EF4-FFF2-40B4-BE49-F238E27FC236}">
                <a16:creationId xmlns:a16="http://schemas.microsoft.com/office/drawing/2014/main" id="{CE63E32D-343D-134D-816D-CCF6FA2CE479}"/>
              </a:ext>
            </a:extLst>
          </p:cNvPr>
          <p:cNvGrpSpPr/>
          <p:nvPr/>
        </p:nvGrpSpPr>
        <p:grpSpPr>
          <a:xfrm>
            <a:off x="4071400" y="2635235"/>
            <a:ext cx="1962165" cy="1785472"/>
            <a:chOff x="3220771" y="2614004"/>
            <a:chExt cx="2050268" cy="1865643"/>
          </a:xfrm>
        </p:grpSpPr>
        <p:sp>
          <p:nvSpPr>
            <p:cNvPr id="52" name="CaixaDeTexto 51">
              <a:extLst>
                <a:ext uri="{FF2B5EF4-FFF2-40B4-BE49-F238E27FC236}">
                  <a16:creationId xmlns:a16="http://schemas.microsoft.com/office/drawing/2014/main" id="{2BCB065B-4D14-EF41-3EDE-0BC8D6C7F248}"/>
                </a:ext>
              </a:extLst>
            </p:cNvPr>
            <p:cNvSpPr txBox="1"/>
            <p:nvPr/>
          </p:nvSpPr>
          <p:spPr>
            <a:xfrm>
              <a:off x="3317998" y="2614004"/>
              <a:ext cx="1855814" cy="546713"/>
            </a:xfrm>
            <a:prstGeom prst="rect">
              <a:avLst/>
            </a:prstGeom>
            <a:noFill/>
          </p:spPr>
          <p:txBody>
            <a:bodyPr wrap="square" rtlCol="0">
              <a:spAutoFit/>
            </a:bodyPr>
            <a:lstStyle/>
            <a:p>
              <a:pPr algn="ctr"/>
              <a:r>
                <a:rPr lang="pt-BR" sz="2800" b="1" dirty="0">
                  <a:solidFill>
                    <a:schemeClr val="tx1">
                      <a:lumMod val="85000"/>
                      <a:lumOff val="15000"/>
                    </a:schemeClr>
                  </a:solidFill>
                  <a:latin typeface="Agency FB" panose="020B0503020202020204" pitchFamily="34" charset="0"/>
                </a:rPr>
                <a:t>Local</a:t>
              </a:r>
            </a:p>
          </p:txBody>
        </p:sp>
        <p:sp>
          <p:nvSpPr>
            <p:cNvPr id="53" name="CaixaDeTexto 52">
              <a:extLst>
                <a:ext uri="{FF2B5EF4-FFF2-40B4-BE49-F238E27FC236}">
                  <a16:creationId xmlns:a16="http://schemas.microsoft.com/office/drawing/2014/main" id="{4CB6EC03-3E07-E3E0-C6BB-059E131272FF}"/>
                </a:ext>
              </a:extLst>
            </p:cNvPr>
            <p:cNvSpPr txBox="1"/>
            <p:nvPr/>
          </p:nvSpPr>
          <p:spPr>
            <a:xfrm>
              <a:off x="3220771" y="3225421"/>
              <a:ext cx="2050268" cy="1254226"/>
            </a:xfrm>
            <a:prstGeom prst="rect">
              <a:avLst/>
            </a:prstGeom>
            <a:noFill/>
          </p:spPr>
          <p:txBody>
            <a:bodyPr wrap="square" rtlCol="0">
              <a:spAutoFit/>
            </a:bodyPr>
            <a:lstStyle/>
            <a:p>
              <a:pPr algn="ctr"/>
              <a:r>
                <a:rPr lang="pt-BR" dirty="0">
                  <a:solidFill>
                    <a:schemeClr val="tx1">
                      <a:lumMod val="85000"/>
                      <a:lumOff val="15000"/>
                    </a:schemeClr>
                  </a:solidFill>
                  <a:latin typeface="Gill Sans MT" panose="020B0502020104020203" pitchFamily="34" charset="0"/>
                  <a:cs typeface="Sabon Next LT" panose="020B0502040204020203" pitchFamily="2" charset="0"/>
                </a:rPr>
                <a:t>O Local escolhido seria um grande pavilhão como o São Paulo Expo </a:t>
              </a:r>
            </a:p>
          </p:txBody>
        </p:sp>
      </p:grpSp>
      <p:sp>
        <p:nvSpPr>
          <p:cNvPr id="62" name="Retângulo 61">
            <a:extLst>
              <a:ext uri="{FF2B5EF4-FFF2-40B4-BE49-F238E27FC236}">
                <a16:creationId xmlns:a16="http://schemas.microsoft.com/office/drawing/2014/main" id="{E3382DF5-85E9-84DD-547F-43C2E56BE161}"/>
              </a:ext>
            </a:extLst>
          </p:cNvPr>
          <p:cNvSpPr/>
          <p:nvPr/>
        </p:nvSpPr>
        <p:spPr>
          <a:xfrm>
            <a:off x="7414187" y="1023181"/>
            <a:ext cx="861326" cy="5185183"/>
          </a:xfrm>
          <a:prstGeom prst="rect">
            <a:avLst/>
          </a:prstGeom>
          <a:solidFill>
            <a:schemeClr val="bg2"/>
          </a:solidFill>
          <a:ln>
            <a:noFill/>
          </a:ln>
          <a:effectLst>
            <a:outerShdw blurRad="266700" dist="241300" sx="88000" sy="8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7" name="Agrupar 56">
            <a:extLst>
              <a:ext uri="{FF2B5EF4-FFF2-40B4-BE49-F238E27FC236}">
                <a16:creationId xmlns:a16="http://schemas.microsoft.com/office/drawing/2014/main" id="{C22BD697-91F9-5565-B8C2-1467B5E60471}"/>
              </a:ext>
            </a:extLst>
          </p:cNvPr>
          <p:cNvGrpSpPr/>
          <p:nvPr/>
        </p:nvGrpSpPr>
        <p:grpSpPr>
          <a:xfrm>
            <a:off x="6165340" y="2685035"/>
            <a:ext cx="1962165" cy="1785472"/>
            <a:chOff x="3220771" y="2614004"/>
            <a:chExt cx="2050268" cy="1865643"/>
          </a:xfrm>
        </p:grpSpPr>
        <p:sp>
          <p:nvSpPr>
            <p:cNvPr id="58" name="CaixaDeTexto 57">
              <a:extLst>
                <a:ext uri="{FF2B5EF4-FFF2-40B4-BE49-F238E27FC236}">
                  <a16:creationId xmlns:a16="http://schemas.microsoft.com/office/drawing/2014/main" id="{C99F0D77-91C6-F69C-B4B9-54567B0C373A}"/>
                </a:ext>
              </a:extLst>
            </p:cNvPr>
            <p:cNvSpPr txBox="1"/>
            <p:nvPr/>
          </p:nvSpPr>
          <p:spPr>
            <a:xfrm>
              <a:off x="3317998" y="2614004"/>
              <a:ext cx="1855814" cy="546713"/>
            </a:xfrm>
            <a:prstGeom prst="rect">
              <a:avLst/>
            </a:prstGeom>
            <a:noFill/>
          </p:spPr>
          <p:txBody>
            <a:bodyPr wrap="square" rtlCol="0">
              <a:spAutoFit/>
            </a:bodyPr>
            <a:lstStyle/>
            <a:p>
              <a:pPr algn="ctr"/>
              <a:r>
                <a:rPr lang="pt-BR" sz="2800" b="1" dirty="0">
                  <a:solidFill>
                    <a:schemeClr val="tx1">
                      <a:lumMod val="85000"/>
                      <a:lumOff val="15000"/>
                    </a:schemeClr>
                  </a:solidFill>
                  <a:latin typeface="Agency FB" panose="020B0503020202020204" pitchFamily="34" charset="0"/>
                </a:rPr>
                <a:t>Duração</a:t>
              </a:r>
            </a:p>
          </p:txBody>
        </p:sp>
        <p:sp>
          <p:nvSpPr>
            <p:cNvPr id="59" name="CaixaDeTexto 58">
              <a:extLst>
                <a:ext uri="{FF2B5EF4-FFF2-40B4-BE49-F238E27FC236}">
                  <a16:creationId xmlns:a16="http://schemas.microsoft.com/office/drawing/2014/main" id="{61D0BDE4-642B-DF82-1A65-FC463A20F99E}"/>
                </a:ext>
              </a:extLst>
            </p:cNvPr>
            <p:cNvSpPr txBox="1"/>
            <p:nvPr/>
          </p:nvSpPr>
          <p:spPr>
            <a:xfrm>
              <a:off x="3220771" y="3225421"/>
              <a:ext cx="2050268" cy="1254226"/>
            </a:xfrm>
            <a:prstGeom prst="rect">
              <a:avLst/>
            </a:prstGeom>
            <a:noFill/>
          </p:spPr>
          <p:txBody>
            <a:bodyPr wrap="square" rtlCol="0">
              <a:spAutoFit/>
            </a:bodyPr>
            <a:lstStyle/>
            <a:p>
              <a:pPr algn="ctr"/>
              <a:r>
                <a:rPr lang="pt-BR" dirty="0">
                  <a:solidFill>
                    <a:schemeClr val="tx1">
                      <a:lumMod val="85000"/>
                      <a:lumOff val="15000"/>
                    </a:schemeClr>
                  </a:solidFill>
                  <a:latin typeface="Gill Sans MT" panose="020B0502020104020203" pitchFamily="34" charset="0"/>
                  <a:cs typeface="Sabon Next LT" panose="020B0502040204020203" pitchFamily="2" charset="0"/>
                </a:rPr>
                <a:t>A duração do evento foi planejada para 3 dias</a:t>
              </a:r>
            </a:p>
          </p:txBody>
        </p:sp>
      </p:grpSp>
      <p:grpSp>
        <p:nvGrpSpPr>
          <p:cNvPr id="63" name="Agrupar 62">
            <a:extLst>
              <a:ext uri="{FF2B5EF4-FFF2-40B4-BE49-F238E27FC236}">
                <a16:creationId xmlns:a16="http://schemas.microsoft.com/office/drawing/2014/main" id="{3E13B51C-2916-E8E3-3133-B24289BC1014}"/>
              </a:ext>
            </a:extLst>
          </p:cNvPr>
          <p:cNvGrpSpPr/>
          <p:nvPr/>
        </p:nvGrpSpPr>
        <p:grpSpPr>
          <a:xfrm>
            <a:off x="8196504" y="2703839"/>
            <a:ext cx="2118181" cy="2270865"/>
            <a:chOff x="3268533" y="2614004"/>
            <a:chExt cx="2213289" cy="2372833"/>
          </a:xfrm>
        </p:grpSpPr>
        <p:sp>
          <p:nvSpPr>
            <p:cNvPr id="64" name="CaixaDeTexto 63">
              <a:extLst>
                <a:ext uri="{FF2B5EF4-FFF2-40B4-BE49-F238E27FC236}">
                  <a16:creationId xmlns:a16="http://schemas.microsoft.com/office/drawing/2014/main" id="{4190BD15-18F1-6789-8F31-5CAF8FF8518E}"/>
                </a:ext>
              </a:extLst>
            </p:cNvPr>
            <p:cNvSpPr txBox="1"/>
            <p:nvPr/>
          </p:nvSpPr>
          <p:spPr>
            <a:xfrm>
              <a:off x="3317998" y="2614004"/>
              <a:ext cx="1855814" cy="546713"/>
            </a:xfrm>
            <a:prstGeom prst="rect">
              <a:avLst/>
            </a:prstGeom>
            <a:noFill/>
          </p:spPr>
          <p:txBody>
            <a:bodyPr wrap="square" rtlCol="0">
              <a:spAutoFit/>
            </a:bodyPr>
            <a:lstStyle/>
            <a:p>
              <a:pPr algn="ctr"/>
              <a:r>
                <a:rPr lang="pt-BR" sz="2800" b="1" dirty="0">
                  <a:solidFill>
                    <a:schemeClr val="tx1">
                      <a:lumMod val="85000"/>
                      <a:lumOff val="15000"/>
                    </a:schemeClr>
                  </a:solidFill>
                  <a:latin typeface="Agency FB" panose="020B0503020202020204" pitchFamily="34" charset="0"/>
                </a:rPr>
                <a:t>Data</a:t>
              </a:r>
            </a:p>
          </p:txBody>
        </p:sp>
        <p:sp>
          <p:nvSpPr>
            <p:cNvPr id="65" name="CaixaDeTexto 64">
              <a:extLst>
                <a:ext uri="{FF2B5EF4-FFF2-40B4-BE49-F238E27FC236}">
                  <a16:creationId xmlns:a16="http://schemas.microsoft.com/office/drawing/2014/main" id="{3356B2DE-19AE-A8DF-82BE-FE831198D255}"/>
                </a:ext>
              </a:extLst>
            </p:cNvPr>
            <p:cNvSpPr txBox="1"/>
            <p:nvPr/>
          </p:nvSpPr>
          <p:spPr>
            <a:xfrm>
              <a:off x="3268533" y="3153737"/>
              <a:ext cx="2213289" cy="1833100"/>
            </a:xfrm>
            <a:prstGeom prst="rect">
              <a:avLst/>
            </a:prstGeom>
            <a:noFill/>
          </p:spPr>
          <p:txBody>
            <a:bodyPr wrap="square" rtlCol="0">
              <a:spAutoFit/>
            </a:bodyPr>
            <a:lstStyle/>
            <a:p>
              <a:pPr algn="ctr"/>
              <a:r>
                <a:rPr lang="pt-BR" dirty="0">
                  <a:solidFill>
                    <a:schemeClr val="tx1">
                      <a:lumMod val="85000"/>
                      <a:lumOff val="15000"/>
                    </a:schemeClr>
                  </a:solidFill>
                  <a:latin typeface="Gill Sans MT" panose="020B0502020104020203" pitchFamily="34" charset="0"/>
                  <a:cs typeface="Sabon Next LT" panose="020B0502040204020203" pitchFamily="2" charset="0"/>
                </a:rPr>
                <a:t>Os dias 12/09,  </a:t>
              </a:r>
              <a:r>
                <a:rPr lang="pt-BR" b="1" dirty="0">
                  <a:solidFill>
                    <a:schemeClr val="tx1">
                      <a:lumMod val="85000"/>
                      <a:lumOff val="15000"/>
                    </a:schemeClr>
                  </a:solidFill>
                  <a:latin typeface="Gill Sans MT" panose="020B0502020104020203" pitchFamily="34" charset="0"/>
                  <a:cs typeface="Sabon Next LT" panose="020B0502040204020203" pitchFamily="2" charset="0"/>
                </a:rPr>
                <a:t>13/09</a:t>
              </a:r>
              <a:r>
                <a:rPr lang="pt-BR" dirty="0">
                  <a:solidFill>
                    <a:schemeClr val="tx1">
                      <a:lumMod val="85000"/>
                      <a:lumOff val="15000"/>
                    </a:schemeClr>
                  </a:solidFill>
                  <a:latin typeface="Gill Sans MT" panose="020B0502020104020203" pitchFamily="34" charset="0"/>
                  <a:cs typeface="Sabon Next LT" panose="020B0502040204020203" pitchFamily="2" charset="0"/>
                </a:rPr>
                <a:t> e 14/09, sendo o dia anterior, o dia e o sucessor ao dia do desenvolvedor</a:t>
              </a:r>
            </a:p>
          </p:txBody>
        </p:sp>
      </p:grpSp>
      <p:grpSp>
        <p:nvGrpSpPr>
          <p:cNvPr id="95" name="Agrupar 94">
            <a:extLst>
              <a:ext uri="{FF2B5EF4-FFF2-40B4-BE49-F238E27FC236}">
                <a16:creationId xmlns:a16="http://schemas.microsoft.com/office/drawing/2014/main" id="{45DB0D10-14D7-0A20-AC95-06D1D74132C6}"/>
              </a:ext>
            </a:extLst>
          </p:cNvPr>
          <p:cNvGrpSpPr/>
          <p:nvPr/>
        </p:nvGrpSpPr>
        <p:grpSpPr>
          <a:xfrm>
            <a:off x="8290897" y="1321924"/>
            <a:ext cx="1378121" cy="1107996"/>
            <a:chOff x="8290897" y="1321924"/>
            <a:chExt cx="1378121" cy="1107996"/>
          </a:xfrm>
        </p:grpSpPr>
        <p:sp>
          <p:nvSpPr>
            <p:cNvPr id="66" name="Retângulo: Cantos Superiores Arredondados 65">
              <a:extLst>
                <a:ext uri="{FF2B5EF4-FFF2-40B4-BE49-F238E27FC236}">
                  <a16:creationId xmlns:a16="http://schemas.microsoft.com/office/drawing/2014/main" id="{ECA2A806-C41D-40DB-A9EB-EB2CB3A27D1F}"/>
                </a:ext>
              </a:extLst>
            </p:cNvPr>
            <p:cNvSpPr/>
            <p:nvPr/>
          </p:nvSpPr>
          <p:spPr>
            <a:xfrm rot="5400000">
              <a:off x="8463162" y="1153880"/>
              <a:ext cx="1033591" cy="1378121"/>
            </a:xfrm>
            <a:prstGeom prst="round2SameRect">
              <a:avLst>
                <a:gd name="adj1" fmla="val 50000"/>
                <a:gd name="adj2" fmla="val 0"/>
              </a:avLst>
            </a:pr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CaixaDeTexto 66">
              <a:extLst>
                <a:ext uri="{FF2B5EF4-FFF2-40B4-BE49-F238E27FC236}">
                  <a16:creationId xmlns:a16="http://schemas.microsoft.com/office/drawing/2014/main" id="{24C42AA8-5402-0609-C721-DC6B045346EA}"/>
                </a:ext>
              </a:extLst>
            </p:cNvPr>
            <p:cNvSpPr txBox="1"/>
            <p:nvPr/>
          </p:nvSpPr>
          <p:spPr>
            <a:xfrm>
              <a:off x="8352703" y="1321924"/>
              <a:ext cx="1155424" cy="1107996"/>
            </a:xfrm>
            <a:prstGeom prst="rect">
              <a:avLst/>
            </a:prstGeom>
            <a:noFill/>
          </p:spPr>
          <p:txBody>
            <a:bodyPr wrap="square" rtlCol="0">
              <a:spAutoFit/>
            </a:bodyPr>
            <a:lstStyle/>
            <a:p>
              <a:r>
                <a:rPr lang="pt-BR" sz="6600" b="1" dirty="0">
                  <a:solidFill>
                    <a:schemeClr val="tx1">
                      <a:lumMod val="85000"/>
                      <a:lumOff val="15000"/>
                    </a:schemeClr>
                  </a:solidFill>
                  <a:latin typeface="Agency FB" panose="020B0503020202020204" pitchFamily="34" charset="0"/>
                </a:rPr>
                <a:t>04</a:t>
              </a:r>
            </a:p>
          </p:txBody>
        </p:sp>
      </p:grpSp>
      <p:grpSp>
        <p:nvGrpSpPr>
          <p:cNvPr id="94" name="Agrupar 93">
            <a:extLst>
              <a:ext uri="{FF2B5EF4-FFF2-40B4-BE49-F238E27FC236}">
                <a16:creationId xmlns:a16="http://schemas.microsoft.com/office/drawing/2014/main" id="{F896B1C7-836D-DD97-61F0-2F05DDFC55CC}"/>
              </a:ext>
            </a:extLst>
          </p:cNvPr>
          <p:cNvGrpSpPr/>
          <p:nvPr/>
        </p:nvGrpSpPr>
        <p:grpSpPr>
          <a:xfrm>
            <a:off x="6196957" y="1256626"/>
            <a:ext cx="1378121" cy="1107996"/>
            <a:chOff x="6196957" y="1256626"/>
            <a:chExt cx="1378121" cy="1107996"/>
          </a:xfrm>
        </p:grpSpPr>
        <p:sp>
          <p:nvSpPr>
            <p:cNvPr id="60" name="Retângulo: Cantos Superiores Arredondados 59">
              <a:extLst>
                <a:ext uri="{FF2B5EF4-FFF2-40B4-BE49-F238E27FC236}">
                  <a16:creationId xmlns:a16="http://schemas.microsoft.com/office/drawing/2014/main" id="{B3AB9D11-5FF6-5678-020D-F98818183E29}"/>
                </a:ext>
              </a:extLst>
            </p:cNvPr>
            <p:cNvSpPr/>
            <p:nvPr/>
          </p:nvSpPr>
          <p:spPr>
            <a:xfrm rot="5400000">
              <a:off x="6369222" y="1088582"/>
              <a:ext cx="1033591" cy="1378121"/>
            </a:xfrm>
            <a:prstGeom prst="round2SameRect">
              <a:avLst>
                <a:gd name="adj1" fmla="val 50000"/>
                <a:gd name="adj2" fmla="val 0"/>
              </a:avLst>
            </a:pr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CaixaDeTexto 60">
              <a:extLst>
                <a:ext uri="{FF2B5EF4-FFF2-40B4-BE49-F238E27FC236}">
                  <a16:creationId xmlns:a16="http://schemas.microsoft.com/office/drawing/2014/main" id="{CDE7185E-6AB5-1A9F-A79A-C7EC41FBC03E}"/>
                </a:ext>
              </a:extLst>
            </p:cNvPr>
            <p:cNvSpPr txBox="1"/>
            <p:nvPr/>
          </p:nvSpPr>
          <p:spPr>
            <a:xfrm>
              <a:off x="6258762" y="1256626"/>
              <a:ext cx="1017855" cy="1107996"/>
            </a:xfrm>
            <a:prstGeom prst="rect">
              <a:avLst/>
            </a:prstGeom>
            <a:noFill/>
          </p:spPr>
          <p:txBody>
            <a:bodyPr wrap="square" rtlCol="0">
              <a:spAutoFit/>
            </a:bodyPr>
            <a:lstStyle/>
            <a:p>
              <a:r>
                <a:rPr lang="pt-BR" sz="6600" b="1" dirty="0">
                  <a:solidFill>
                    <a:schemeClr val="tx1">
                      <a:lumMod val="85000"/>
                      <a:lumOff val="15000"/>
                    </a:schemeClr>
                  </a:solidFill>
                  <a:latin typeface="Agency FB" panose="020B0503020202020204" pitchFamily="34" charset="0"/>
                </a:rPr>
                <a:t>03</a:t>
              </a:r>
            </a:p>
          </p:txBody>
        </p:sp>
      </p:grpSp>
      <p:grpSp>
        <p:nvGrpSpPr>
          <p:cNvPr id="93" name="Agrupar 92">
            <a:extLst>
              <a:ext uri="{FF2B5EF4-FFF2-40B4-BE49-F238E27FC236}">
                <a16:creationId xmlns:a16="http://schemas.microsoft.com/office/drawing/2014/main" id="{EFD2459A-1EB4-5543-AC66-D796AC92B806}"/>
              </a:ext>
            </a:extLst>
          </p:cNvPr>
          <p:cNvGrpSpPr/>
          <p:nvPr/>
        </p:nvGrpSpPr>
        <p:grpSpPr>
          <a:xfrm>
            <a:off x="4103017" y="1237822"/>
            <a:ext cx="1378121" cy="1107996"/>
            <a:chOff x="4103017" y="1237822"/>
            <a:chExt cx="1378121" cy="1107996"/>
          </a:xfrm>
        </p:grpSpPr>
        <p:sp>
          <p:nvSpPr>
            <p:cNvPr id="54" name="Retângulo: Cantos Superiores Arredondados 53">
              <a:extLst>
                <a:ext uri="{FF2B5EF4-FFF2-40B4-BE49-F238E27FC236}">
                  <a16:creationId xmlns:a16="http://schemas.microsoft.com/office/drawing/2014/main" id="{BAD5091F-71EC-87D7-D187-07359545C840}"/>
                </a:ext>
              </a:extLst>
            </p:cNvPr>
            <p:cNvSpPr/>
            <p:nvPr/>
          </p:nvSpPr>
          <p:spPr>
            <a:xfrm rot="5400000">
              <a:off x="4275282" y="1069778"/>
              <a:ext cx="1033591" cy="1378121"/>
            </a:xfrm>
            <a:prstGeom prst="round2SameRect">
              <a:avLst>
                <a:gd name="adj1" fmla="val 50000"/>
                <a:gd name="adj2" fmla="val 0"/>
              </a:avLst>
            </a:pr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CaixaDeTexto 54">
              <a:extLst>
                <a:ext uri="{FF2B5EF4-FFF2-40B4-BE49-F238E27FC236}">
                  <a16:creationId xmlns:a16="http://schemas.microsoft.com/office/drawing/2014/main" id="{CF9C4682-71F9-92A1-8116-055C84AB4FF0}"/>
                </a:ext>
              </a:extLst>
            </p:cNvPr>
            <p:cNvSpPr txBox="1"/>
            <p:nvPr/>
          </p:nvSpPr>
          <p:spPr>
            <a:xfrm>
              <a:off x="4164823" y="1237822"/>
              <a:ext cx="992032" cy="1107996"/>
            </a:xfrm>
            <a:prstGeom prst="rect">
              <a:avLst/>
            </a:prstGeom>
            <a:noFill/>
          </p:spPr>
          <p:txBody>
            <a:bodyPr wrap="square" rtlCol="0">
              <a:spAutoFit/>
            </a:bodyPr>
            <a:lstStyle/>
            <a:p>
              <a:r>
                <a:rPr lang="pt-BR" sz="6600" b="1" dirty="0">
                  <a:solidFill>
                    <a:schemeClr val="tx1">
                      <a:lumMod val="85000"/>
                      <a:lumOff val="15000"/>
                    </a:schemeClr>
                  </a:solidFill>
                  <a:latin typeface="Agency FB" panose="020B0503020202020204" pitchFamily="34" charset="0"/>
                </a:rPr>
                <a:t>02</a:t>
              </a:r>
            </a:p>
          </p:txBody>
        </p:sp>
      </p:grpSp>
      <p:grpSp>
        <p:nvGrpSpPr>
          <p:cNvPr id="92" name="Agrupar 91">
            <a:extLst>
              <a:ext uri="{FF2B5EF4-FFF2-40B4-BE49-F238E27FC236}">
                <a16:creationId xmlns:a16="http://schemas.microsoft.com/office/drawing/2014/main" id="{7C52726A-878A-B46B-6D8E-79438072847A}"/>
              </a:ext>
            </a:extLst>
          </p:cNvPr>
          <p:cNvGrpSpPr/>
          <p:nvPr/>
        </p:nvGrpSpPr>
        <p:grpSpPr>
          <a:xfrm>
            <a:off x="1996389" y="1172457"/>
            <a:ext cx="1378121" cy="1107996"/>
            <a:chOff x="1996389" y="1172457"/>
            <a:chExt cx="1378121" cy="1107996"/>
          </a:xfrm>
        </p:grpSpPr>
        <p:sp>
          <p:nvSpPr>
            <p:cNvPr id="4" name="Retângulo: Cantos Superiores Arredondados 3">
              <a:extLst>
                <a:ext uri="{FF2B5EF4-FFF2-40B4-BE49-F238E27FC236}">
                  <a16:creationId xmlns:a16="http://schemas.microsoft.com/office/drawing/2014/main" id="{75B1C697-9F72-4227-12E5-680C13C851CE}"/>
                </a:ext>
              </a:extLst>
            </p:cNvPr>
            <p:cNvSpPr/>
            <p:nvPr/>
          </p:nvSpPr>
          <p:spPr>
            <a:xfrm rot="5400000">
              <a:off x="2168654" y="1046974"/>
              <a:ext cx="1033591" cy="1378121"/>
            </a:xfrm>
            <a:prstGeom prst="round2SameRect">
              <a:avLst>
                <a:gd name="adj1" fmla="val 50000"/>
                <a:gd name="adj2"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CaixaDeTexto 9">
              <a:extLst>
                <a:ext uri="{FF2B5EF4-FFF2-40B4-BE49-F238E27FC236}">
                  <a16:creationId xmlns:a16="http://schemas.microsoft.com/office/drawing/2014/main" id="{99D59CC0-65AF-065D-54C7-DF58BCB150B6}"/>
                </a:ext>
              </a:extLst>
            </p:cNvPr>
            <p:cNvSpPr txBox="1"/>
            <p:nvPr/>
          </p:nvSpPr>
          <p:spPr>
            <a:xfrm>
              <a:off x="2057410" y="1172457"/>
              <a:ext cx="844432" cy="1107996"/>
            </a:xfrm>
            <a:prstGeom prst="rect">
              <a:avLst/>
            </a:prstGeom>
            <a:noFill/>
          </p:spPr>
          <p:txBody>
            <a:bodyPr wrap="square" rtlCol="0">
              <a:spAutoFit/>
            </a:bodyPr>
            <a:lstStyle/>
            <a:p>
              <a:r>
                <a:rPr lang="pt-BR" sz="6600" b="1" dirty="0">
                  <a:solidFill>
                    <a:schemeClr val="tx1">
                      <a:lumMod val="85000"/>
                      <a:lumOff val="15000"/>
                    </a:schemeClr>
                  </a:solidFill>
                  <a:latin typeface="Agency FB" panose="020B0503020202020204" pitchFamily="34" charset="0"/>
                </a:rPr>
                <a:t>01</a:t>
              </a:r>
            </a:p>
          </p:txBody>
        </p:sp>
      </p:grpSp>
      <p:pic>
        <p:nvPicPr>
          <p:cNvPr id="81" name="Gráfico 80" descr="Calendário mensal com preenchimento sólido">
            <a:extLst>
              <a:ext uri="{FF2B5EF4-FFF2-40B4-BE49-F238E27FC236}">
                <a16:creationId xmlns:a16="http://schemas.microsoft.com/office/drawing/2014/main" id="{D3D8609E-D4BF-E65E-B117-FFCB2A9DB50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930415" y="4984460"/>
            <a:ext cx="914400" cy="914400"/>
          </a:xfrm>
          <a:prstGeom prst="rect">
            <a:avLst/>
          </a:prstGeom>
        </p:spPr>
      </p:pic>
      <p:pic>
        <p:nvPicPr>
          <p:cNvPr id="85" name="Gráfico 84" descr="Rota (dois pinos em um caminho) com preenchimento sólido">
            <a:extLst>
              <a:ext uri="{FF2B5EF4-FFF2-40B4-BE49-F238E27FC236}">
                <a16:creationId xmlns:a16="http://schemas.microsoft.com/office/drawing/2014/main" id="{43B8D427-DF97-8211-71EB-E9F1916EA3E6}"/>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512863" y="4878247"/>
            <a:ext cx="914400" cy="914400"/>
          </a:xfrm>
          <a:prstGeom prst="rect">
            <a:avLst/>
          </a:prstGeom>
        </p:spPr>
      </p:pic>
      <p:pic>
        <p:nvPicPr>
          <p:cNvPr id="89" name="Gráfico 88" descr="Moedas com preenchimento sólido">
            <a:extLst>
              <a:ext uri="{FF2B5EF4-FFF2-40B4-BE49-F238E27FC236}">
                <a16:creationId xmlns:a16="http://schemas.microsoft.com/office/drawing/2014/main" id="{3025E29A-FC51-1B9E-65BD-F8E01752A922}"/>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422407" y="4921135"/>
            <a:ext cx="914400" cy="914400"/>
          </a:xfrm>
          <a:prstGeom prst="rect">
            <a:avLst/>
          </a:prstGeom>
        </p:spPr>
      </p:pic>
      <p:pic>
        <p:nvPicPr>
          <p:cNvPr id="91" name="Gráfico 90" descr="Despertador com preenchimento sólido">
            <a:extLst>
              <a:ext uri="{FF2B5EF4-FFF2-40B4-BE49-F238E27FC236}">
                <a16:creationId xmlns:a16="http://schemas.microsoft.com/office/drawing/2014/main" id="{88FCBB9E-1DF9-BB63-234A-8EAFFB11312F}"/>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6695814" y="4878247"/>
            <a:ext cx="914400" cy="914400"/>
          </a:xfrm>
          <a:prstGeom prst="rect">
            <a:avLst/>
          </a:prstGeom>
        </p:spPr>
      </p:pic>
    </p:spTree>
    <p:extLst>
      <p:ext uri="{BB962C8B-B14F-4D97-AF65-F5344CB8AC3E}">
        <p14:creationId xmlns:p14="http://schemas.microsoft.com/office/powerpoint/2010/main" val="1289297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wipe(left)">
                                          <p:cBhvr>
                                            <p:cTn id="10" dur="500"/>
                                            <p:tgtEl>
                                              <p:spTgt spid="92"/>
                                            </p:tgtEl>
                                          </p:cBhvr>
                                        </p:animEffect>
                                      </p:childTnLst>
                                    </p:cTn>
                                  </p:par>
                                  <p:par>
                                    <p:cTn id="11" presetID="2" presetClass="entr" presetSubtype="4" fill="hold" nodeType="withEffect" p14:presetBounceEnd="70000">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14:bounceEnd="70000">
                                          <p:cBhvr additive="base">
                                            <p:cTn id="13" dur="1000" fill="hold"/>
                                            <p:tgtEl>
                                              <p:spTgt spid="13"/>
                                            </p:tgtEl>
                                            <p:attrNameLst>
                                              <p:attrName>ppt_x</p:attrName>
                                            </p:attrNameLst>
                                          </p:cBhvr>
                                          <p:tavLst>
                                            <p:tav tm="0">
                                              <p:val>
                                                <p:strVal val="#ppt_x"/>
                                              </p:val>
                                            </p:tav>
                                            <p:tav tm="100000">
                                              <p:val>
                                                <p:strVal val="#ppt_x"/>
                                              </p:val>
                                            </p:tav>
                                          </p:tavLst>
                                        </p:anim>
                                        <p:anim calcmode="lin" valueType="num" p14:bounceEnd="70000">
                                          <p:cBhvr additive="base">
                                            <p:cTn id="14" dur="1000" fill="hold"/>
                                            <p:tgtEl>
                                              <p:spTgt spid="13"/>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75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par>
                                    <p:cTn id="23" presetID="22" presetClass="entr" presetSubtype="8"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wipe(left)">
                                          <p:cBhvr>
                                            <p:cTn id="25" dur="500"/>
                                            <p:tgtEl>
                                              <p:spTgt spid="93"/>
                                            </p:tgtEl>
                                          </p:cBhvr>
                                        </p:animEffect>
                                      </p:childTnLst>
                                    </p:cTn>
                                  </p:par>
                                  <p:par>
                                    <p:cTn id="26" presetID="2" presetClass="entr" presetSubtype="4" fill="hold" nodeType="withEffect" p14:presetBounceEnd="70000">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14:bounceEnd="70000">
                                          <p:cBhvr additive="base">
                                            <p:cTn id="28" dur="1000" fill="hold"/>
                                            <p:tgtEl>
                                              <p:spTgt spid="51"/>
                                            </p:tgtEl>
                                            <p:attrNameLst>
                                              <p:attrName>ppt_x</p:attrName>
                                            </p:attrNameLst>
                                          </p:cBhvr>
                                          <p:tavLst>
                                            <p:tav tm="0">
                                              <p:val>
                                                <p:strVal val="#ppt_x"/>
                                              </p:val>
                                            </p:tav>
                                            <p:tav tm="100000">
                                              <p:val>
                                                <p:strVal val="#ppt_x"/>
                                              </p:val>
                                            </p:tav>
                                          </p:tavLst>
                                        </p:anim>
                                        <p:anim calcmode="lin" valueType="num" p14:bounceEnd="70000">
                                          <p:cBhvr additive="base">
                                            <p:cTn id="29" dur="1000" fill="hold"/>
                                            <p:tgtEl>
                                              <p:spTgt spid="51"/>
                                            </p:tgtEl>
                                            <p:attrNameLst>
                                              <p:attrName>ppt_y</p:attrName>
                                            </p:attrNameLst>
                                          </p:cBhvr>
                                          <p:tavLst>
                                            <p:tav tm="0">
                                              <p:val>
                                                <p:strVal val="1+#ppt_h/2"/>
                                              </p:val>
                                            </p:tav>
                                            <p:tav tm="100000">
                                              <p:val>
                                                <p:strVal val="#ppt_y"/>
                                              </p:val>
                                            </p:tav>
                                          </p:tavLst>
                                        </p:anim>
                                      </p:childTnLst>
                                    </p:cTn>
                                  </p:par>
                                  <p:par>
                                    <p:cTn id="30" presetID="10" presetClass="entr" presetSubtype="0" fill="hold" nodeType="withEffect">
                                      <p:stCondLst>
                                        <p:cond delay="7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up)">
                                          <p:cBhvr>
                                            <p:cTn id="37" dur="500"/>
                                            <p:tgtEl>
                                              <p:spTgt spid="56"/>
                                            </p:tgtEl>
                                          </p:cBhvr>
                                        </p:animEffect>
                                      </p:childTnLst>
                                    </p:cTn>
                                  </p:par>
                                  <p:par>
                                    <p:cTn id="38" presetID="22" presetClass="entr" presetSubtype="8"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wipe(left)">
                                          <p:cBhvr>
                                            <p:cTn id="40" dur="500"/>
                                            <p:tgtEl>
                                              <p:spTgt spid="94"/>
                                            </p:tgtEl>
                                          </p:cBhvr>
                                        </p:animEffect>
                                      </p:childTnLst>
                                    </p:cTn>
                                  </p:par>
                                  <p:par>
                                    <p:cTn id="41" presetID="2" presetClass="entr" presetSubtype="4" fill="hold" nodeType="withEffect" p14:presetBounceEnd="70000">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14:bounceEnd="70000">
                                          <p:cBhvr additive="base">
                                            <p:cTn id="43" dur="1000" fill="hold"/>
                                            <p:tgtEl>
                                              <p:spTgt spid="57"/>
                                            </p:tgtEl>
                                            <p:attrNameLst>
                                              <p:attrName>ppt_x</p:attrName>
                                            </p:attrNameLst>
                                          </p:cBhvr>
                                          <p:tavLst>
                                            <p:tav tm="0">
                                              <p:val>
                                                <p:strVal val="#ppt_x"/>
                                              </p:val>
                                            </p:tav>
                                            <p:tav tm="100000">
                                              <p:val>
                                                <p:strVal val="#ppt_x"/>
                                              </p:val>
                                            </p:tav>
                                          </p:tavLst>
                                        </p:anim>
                                        <p:anim calcmode="lin" valueType="num" p14:bounceEnd="70000">
                                          <p:cBhvr additive="base">
                                            <p:cTn id="44" dur="1000" fill="hold"/>
                                            <p:tgtEl>
                                              <p:spTgt spid="57"/>
                                            </p:tgtEl>
                                            <p:attrNameLst>
                                              <p:attrName>ppt_y</p:attrName>
                                            </p:attrNameLst>
                                          </p:cBhvr>
                                          <p:tavLst>
                                            <p:tav tm="0">
                                              <p:val>
                                                <p:strVal val="1+#ppt_h/2"/>
                                              </p:val>
                                            </p:tav>
                                            <p:tav tm="100000">
                                              <p:val>
                                                <p:strVal val="#ppt_y"/>
                                              </p:val>
                                            </p:tav>
                                          </p:tavLst>
                                        </p:anim>
                                      </p:childTnLst>
                                    </p:cTn>
                                  </p:par>
                                  <p:par>
                                    <p:cTn id="45" presetID="10" presetClass="entr" presetSubtype="0" fill="hold" nodeType="withEffect">
                                      <p:stCondLst>
                                        <p:cond delay="75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500"/>
                                            <p:tgtEl>
                                              <p:spTgt spid="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up)">
                                          <p:cBhvr>
                                            <p:cTn id="52" dur="500"/>
                                            <p:tgtEl>
                                              <p:spTgt spid="62"/>
                                            </p:tgtEl>
                                          </p:cBhvr>
                                        </p:animEffect>
                                      </p:childTnLst>
                                    </p:cTn>
                                  </p:par>
                                  <p:par>
                                    <p:cTn id="53" presetID="22" presetClass="entr" presetSubtype="8" fill="hold" nodeType="with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wipe(left)">
                                          <p:cBhvr>
                                            <p:cTn id="55" dur="500"/>
                                            <p:tgtEl>
                                              <p:spTgt spid="95"/>
                                            </p:tgtEl>
                                          </p:cBhvr>
                                        </p:animEffect>
                                      </p:childTnLst>
                                    </p:cTn>
                                  </p:par>
                                  <p:par>
                                    <p:cTn id="56" presetID="2" presetClass="entr" presetSubtype="4" fill="hold" nodeType="withEffect" p14:presetBounceEnd="70000">
                                      <p:stCondLst>
                                        <p:cond delay="0"/>
                                      </p:stCondLst>
                                      <p:childTnLst>
                                        <p:set>
                                          <p:cBhvr>
                                            <p:cTn id="57" dur="1" fill="hold">
                                              <p:stCondLst>
                                                <p:cond delay="0"/>
                                              </p:stCondLst>
                                            </p:cTn>
                                            <p:tgtEl>
                                              <p:spTgt spid="63"/>
                                            </p:tgtEl>
                                            <p:attrNameLst>
                                              <p:attrName>style.visibility</p:attrName>
                                            </p:attrNameLst>
                                          </p:cBhvr>
                                          <p:to>
                                            <p:strVal val="visible"/>
                                          </p:to>
                                        </p:set>
                                        <p:anim calcmode="lin" valueType="num" p14:bounceEnd="70000">
                                          <p:cBhvr additive="base">
                                            <p:cTn id="58" dur="1000" fill="hold"/>
                                            <p:tgtEl>
                                              <p:spTgt spid="63"/>
                                            </p:tgtEl>
                                            <p:attrNameLst>
                                              <p:attrName>ppt_x</p:attrName>
                                            </p:attrNameLst>
                                          </p:cBhvr>
                                          <p:tavLst>
                                            <p:tav tm="0">
                                              <p:val>
                                                <p:strVal val="#ppt_x"/>
                                              </p:val>
                                            </p:tav>
                                            <p:tav tm="100000">
                                              <p:val>
                                                <p:strVal val="#ppt_x"/>
                                              </p:val>
                                            </p:tav>
                                          </p:tavLst>
                                        </p:anim>
                                        <p:anim calcmode="lin" valueType="num" p14:bounceEnd="70000">
                                          <p:cBhvr additive="base">
                                            <p:cTn id="59" dur="1000" fill="hold"/>
                                            <p:tgtEl>
                                              <p:spTgt spid="63"/>
                                            </p:tgtEl>
                                            <p:attrNameLst>
                                              <p:attrName>ppt_y</p:attrName>
                                            </p:attrNameLst>
                                          </p:cBhvr>
                                          <p:tavLst>
                                            <p:tav tm="0">
                                              <p:val>
                                                <p:strVal val="1+#ppt_h/2"/>
                                              </p:val>
                                            </p:tav>
                                            <p:tav tm="100000">
                                              <p:val>
                                                <p:strVal val="#ppt_y"/>
                                              </p:val>
                                            </p:tav>
                                          </p:tavLst>
                                        </p:anim>
                                      </p:childTnLst>
                                    </p:cTn>
                                  </p:par>
                                  <p:par>
                                    <p:cTn id="60" presetID="10" presetClass="entr" presetSubtype="0" fill="hold" nodeType="withEffect">
                                      <p:stCondLst>
                                        <p:cond delay="75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0" grpId="0" animBg="1"/>
          <p:bldP spid="56" grpId="0" animBg="1"/>
          <p:bldP spid="6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wipe(left)">
                                          <p:cBhvr>
                                            <p:cTn id="10" dur="500"/>
                                            <p:tgtEl>
                                              <p:spTgt spid="92"/>
                                            </p:tgtEl>
                                          </p:cBhvr>
                                        </p:animEffect>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75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up)">
                                          <p:cBhvr>
                                            <p:cTn id="22" dur="500"/>
                                            <p:tgtEl>
                                              <p:spTgt spid="50"/>
                                            </p:tgtEl>
                                          </p:cBhvr>
                                        </p:animEffect>
                                      </p:childTnLst>
                                    </p:cTn>
                                  </p:par>
                                  <p:par>
                                    <p:cTn id="23" presetID="22" presetClass="entr" presetSubtype="8"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wipe(left)">
                                          <p:cBhvr>
                                            <p:cTn id="25" dur="500"/>
                                            <p:tgtEl>
                                              <p:spTgt spid="93"/>
                                            </p:tgtEl>
                                          </p:cBhvr>
                                        </p:animEffect>
                                      </p:childTnLst>
                                    </p:cTn>
                                  </p:par>
                                  <p:par>
                                    <p:cTn id="26" presetID="2" presetClass="entr" presetSubtype="4"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1000" fill="hold"/>
                                            <p:tgtEl>
                                              <p:spTgt spid="51"/>
                                            </p:tgtEl>
                                            <p:attrNameLst>
                                              <p:attrName>ppt_x</p:attrName>
                                            </p:attrNameLst>
                                          </p:cBhvr>
                                          <p:tavLst>
                                            <p:tav tm="0">
                                              <p:val>
                                                <p:strVal val="#ppt_x"/>
                                              </p:val>
                                            </p:tav>
                                            <p:tav tm="100000">
                                              <p:val>
                                                <p:strVal val="#ppt_x"/>
                                              </p:val>
                                            </p:tav>
                                          </p:tavLst>
                                        </p:anim>
                                        <p:anim calcmode="lin" valueType="num">
                                          <p:cBhvr additive="base">
                                            <p:cTn id="29" dur="1000" fill="hold"/>
                                            <p:tgtEl>
                                              <p:spTgt spid="51"/>
                                            </p:tgtEl>
                                            <p:attrNameLst>
                                              <p:attrName>ppt_y</p:attrName>
                                            </p:attrNameLst>
                                          </p:cBhvr>
                                          <p:tavLst>
                                            <p:tav tm="0">
                                              <p:val>
                                                <p:strVal val="1+#ppt_h/2"/>
                                              </p:val>
                                            </p:tav>
                                            <p:tav tm="100000">
                                              <p:val>
                                                <p:strVal val="#ppt_y"/>
                                              </p:val>
                                            </p:tav>
                                          </p:tavLst>
                                        </p:anim>
                                      </p:childTnLst>
                                    </p:cTn>
                                  </p:par>
                                  <p:par>
                                    <p:cTn id="30" presetID="10" presetClass="entr" presetSubtype="0" fill="hold" nodeType="withEffect">
                                      <p:stCondLst>
                                        <p:cond delay="7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up)">
                                          <p:cBhvr>
                                            <p:cTn id="37" dur="500"/>
                                            <p:tgtEl>
                                              <p:spTgt spid="56"/>
                                            </p:tgtEl>
                                          </p:cBhvr>
                                        </p:animEffect>
                                      </p:childTnLst>
                                    </p:cTn>
                                  </p:par>
                                  <p:par>
                                    <p:cTn id="38" presetID="22" presetClass="entr" presetSubtype="8"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wipe(left)">
                                          <p:cBhvr>
                                            <p:cTn id="40" dur="500"/>
                                            <p:tgtEl>
                                              <p:spTgt spid="94"/>
                                            </p:tgtEl>
                                          </p:cBhvr>
                                        </p:animEffect>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1000" fill="hold"/>
                                            <p:tgtEl>
                                              <p:spTgt spid="57"/>
                                            </p:tgtEl>
                                            <p:attrNameLst>
                                              <p:attrName>ppt_x</p:attrName>
                                            </p:attrNameLst>
                                          </p:cBhvr>
                                          <p:tavLst>
                                            <p:tav tm="0">
                                              <p:val>
                                                <p:strVal val="#ppt_x"/>
                                              </p:val>
                                            </p:tav>
                                            <p:tav tm="100000">
                                              <p:val>
                                                <p:strVal val="#ppt_x"/>
                                              </p:val>
                                            </p:tav>
                                          </p:tavLst>
                                        </p:anim>
                                        <p:anim calcmode="lin" valueType="num">
                                          <p:cBhvr additive="base">
                                            <p:cTn id="44" dur="1000" fill="hold"/>
                                            <p:tgtEl>
                                              <p:spTgt spid="57"/>
                                            </p:tgtEl>
                                            <p:attrNameLst>
                                              <p:attrName>ppt_y</p:attrName>
                                            </p:attrNameLst>
                                          </p:cBhvr>
                                          <p:tavLst>
                                            <p:tav tm="0">
                                              <p:val>
                                                <p:strVal val="1+#ppt_h/2"/>
                                              </p:val>
                                            </p:tav>
                                            <p:tav tm="100000">
                                              <p:val>
                                                <p:strVal val="#ppt_y"/>
                                              </p:val>
                                            </p:tav>
                                          </p:tavLst>
                                        </p:anim>
                                      </p:childTnLst>
                                    </p:cTn>
                                  </p:par>
                                  <p:par>
                                    <p:cTn id="45" presetID="10" presetClass="entr" presetSubtype="0" fill="hold" nodeType="withEffect">
                                      <p:stCondLst>
                                        <p:cond delay="75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500"/>
                                            <p:tgtEl>
                                              <p:spTgt spid="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up)">
                                          <p:cBhvr>
                                            <p:cTn id="52" dur="500"/>
                                            <p:tgtEl>
                                              <p:spTgt spid="62"/>
                                            </p:tgtEl>
                                          </p:cBhvr>
                                        </p:animEffect>
                                      </p:childTnLst>
                                    </p:cTn>
                                  </p:par>
                                  <p:par>
                                    <p:cTn id="53" presetID="22" presetClass="entr" presetSubtype="8" fill="hold" nodeType="with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wipe(left)">
                                          <p:cBhvr>
                                            <p:cTn id="55" dur="500"/>
                                            <p:tgtEl>
                                              <p:spTgt spid="95"/>
                                            </p:tgtEl>
                                          </p:cBhvr>
                                        </p:animEffect>
                                      </p:childTnLst>
                                    </p:cTn>
                                  </p:par>
                                  <p:par>
                                    <p:cTn id="56" presetID="2" presetClass="entr" presetSubtype="4" fill="hold" nodeType="withEffect">
                                      <p:stCondLst>
                                        <p:cond delay="0"/>
                                      </p:stCondLst>
                                      <p:childTnLst>
                                        <p:set>
                                          <p:cBhvr>
                                            <p:cTn id="57" dur="1" fill="hold">
                                              <p:stCondLst>
                                                <p:cond delay="0"/>
                                              </p:stCondLst>
                                            </p:cTn>
                                            <p:tgtEl>
                                              <p:spTgt spid="63"/>
                                            </p:tgtEl>
                                            <p:attrNameLst>
                                              <p:attrName>style.visibility</p:attrName>
                                            </p:attrNameLst>
                                          </p:cBhvr>
                                          <p:to>
                                            <p:strVal val="visible"/>
                                          </p:to>
                                        </p:set>
                                        <p:anim calcmode="lin" valueType="num">
                                          <p:cBhvr additive="base">
                                            <p:cTn id="58" dur="1000" fill="hold"/>
                                            <p:tgtEl>
                                              <p:spTgt spid="63"/>
                                            </p:tgtEl>
                                            <p:attrNameLst>
                                              <p:attrName>ppt_x</p:attrName>
                                            </p:attrNameLst>
                                          </p:cBhvr>
                                          <p:tavLst>
                                            <p:tav tm="0">
                                              <p:val>
                                                <p:strVal val="#ppt_x"/>
                                              </p:val>
                                            </p:tav>
                                            <p:tav tm="100000">
                                              <p:val>
                                                <p:strVal val="#ppt_x"/>
                                              </p:val>
                                            </p:tav>
                                          </p:tavLst>
                                        </p:anim>
                                        <p:anim calcmode="lin" valueType="num">
                                          <p:cBhvr additive="base">
                                            <p:cTn id="59" dur="1000" fill="hold"/>
                                            <p:tgtEl>
                                              <p:spTgt spid="63"/>
                                            </p:tgtEl>
                                            <p:attrNameLst>
                                              <p:attrName>ppt_y</p:attrName>
                                            </p:attrNameLst>
                                          </p:cBhvr>
                                          <p:tavLst>
                                            <p:tav tm="0">
                                              <p:val>
                                                <p:strVal val="1+#ppt_h/2"/>
                                              </p:val>
                                            </p:tav>
                                            <p:tav tm="100000">
                                              <p:val>
                                                <p:strVal val="#ppt_y"/>
                                              </p:val>
                                            </p:tav>
                                          </p:tavLst>
                                        </p:anim>
                                      </p:childTnLst>
                                    </p:cTn>
                                  </p:par>
                                  <p:par>
                                    <p:cTn id="60" presetID="10" presetClass="entr" presetSubtype="0" fill="hold" nodeType="withEffect">
                                      <p:stCondLst>
                                        <p:cond delay="75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0" grpId="0" animBg="1"/>
          <p:bldP spid="56" grpId="0" animBg="1"/>
          <p:bldP spid="62"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7782"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pic>
        <p:nvPicPr>
          <p:cNvPr id="1030" name="Picture 6" descr="Centro de Exposições São Paulo Expo - Fornecedores - Água Funda, São Paulo  | BaresSP">
            <a:extLst>
              <a:ext uri="{FF2B5EF4-FFF2-40B4-BE49-F238E27FC236}">
                <a16:creationId xmlns:a16="http://schemas.microsoft.com/office/drawing/2014/main" id="{7C7A6114-8C1F-AE2B-D8FC-80293FF18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5836" y="3303835"/>
            <a:ext cx="6268243" cy="329907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pic>
        <p:nvPicPr>
          <p:cNvPr id="1028" name="Picture 4" descr="São Paulo Expo – Wikipédia, a enciclopédia livre">
            <a:extLst>
              <a:ext uri="{FF2B5EF4-FFF2-40B4-BE49-F238E27FC236}">
                <a16:creationId xmlns:a16="http://schemas.microsoft.com/office/drawing/2014/main" id="{BF91D047-9839-AFF7-7157-61C5ED797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0792" y="486341"/>
            <a:ext cx="5525953" cy="329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00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left)">
                                      <p:cBhvr>
                                        <p:cTn id="7" dur="500"/>
                                        <p:tgtEl>
                                          <p:spTgt spid="1028"/>
                                        </p:tgtEl>
                                      </p:cBhvr>
                                    </p:animEffect>
                                  </p:childTnLst>
                                </p:cTn>
                              </p:par>
                              <p:par>
                                <p:cTn id="8" presetID="22" presetClass="entr" presetSubtype="2"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wipe(right)">
                                      <p:cBhvr>
                                        <p:cTn id="1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607782"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3" name="Retângulo 2">
            <a:extLst>
              <a:ext uri="{FF2B5EF4-FFF2-40B4-BE49-F238E27FC236}">
                <a16:creationId xmlns:a16="http://schemas.microsoft.com/office/drawing/2014/main" id="{37693BEB-B513-9E99-5D8D-2E8A1A2EFF22}"/>
              </a:ext>
            </a:extLst>
          </p:cNvPr>
          <p:cNvSpPr/>
          <p:nvPr/>
        </p:nvSpPr>
        <p:spPr>
          <a:xfrm>
            <a:off x="1923025" y="836408"/>
            <a:ext cx="71191" cy="5185183"/>
          </a:xfrm>
          <a:prstGeom prst="rect">
            <a:avLst/>
          </a:prstGeom>
          <a:solidFill>
            <a:schemeClr val="bg2"/>
          </a:solidFill>
          <a:ln>
            <a:noFill/>
          </a:ln>
          <a:effectLst>
            <a:outerShdw blurRad="266700" dist="241300" sx="88000" sy="8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112A5AF6-D3CD-854D-5F3E-EF99BBAB98EA}"/>
              </a:ext>
            </a:extLst>
          </p:cNvPr>
          <p:cNvSpPr/>
          <p:nvPr/>
        </p:nvSpPr>
        <p:spPr>
          <a:xfrm>
            <a:off x="3226307" y="923581"/>
            <a:ext cx="861326" cy="5185183"/>
          </a:xfrm>
          <a:prstGeom prst="rect">
            <a:avLst/>
          </a:prstGeom>
          <a:solidFill>
            <a:schemeClr val="bg2"/>
          </a:solidFill>
          <a:ln>
            <a:noFill/>
          </a:ln>
          <a:effectLst>
            <a:outerShdw blurRad="266700" dist="241300" sx="88000" sy="8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 name="Agrupar 9">
            <a:extLst>
              <a:ext uri="{FF2B5EF4-FFF2-40B4-BE49-F238E27FC236}">
                <a16:creationId xmlns:a16="http://schemas.microsoft.com/office/drawing/2014/main" id="{BF0994E5-E3E4-25E6-C4F2-92C7E2592E53}"/>
              </a:ext>
            </a:extLst>
          </p:cNvPr>
          <p:cNvGrpSpPr/>
          <p:nvPr/>
        </p:nvGrpSpPr>
        <p:grpSpPr>
          <a:xfrm>
            <a:off x="1961227" y="2585436"/>
            <a:ext cx="1962165" cy="2511034"/>
            <a:chOff x="3203809" y="2614004"/>
            <a:chExt cx="2050268" cy="2623786"/>
          </a:xfrm>
        </p:grpSpPr>
        <p:sp>
          <p:nvSpPr>
            <p:cNvPr id="11" name="CaixaDeTexto 10">
              <a:extLst>
                <a:ext uri="{FF2B5EF4-FFF2-40B4-BE49-F238E27FC236}">
                  <a16:creationId xmlns:a16="http://schemas.microsoft.com/office/drawing/2014/main" id="{E0AFF246-CC35-010D-245C-365DE77D52CF}"/>
                </a:ext>
              </a:extLst>
            </p:cNvPr>
            <p:cNvSpPr txBox="1"/>
            <p:nvPr/>
          </p:nvSpPr>
          <p:spPr>
            <a:xfrm>
              <a:off x="3317998" y="2614004"/>
              <a:ext cx="1855814" cy="546713"/>
            </a:xfrm>
            <a:prstGeom prst="rect">
              <a:avLst/>
            </a:prstGeom>
            <a:noFill/>
          </p:spPr>
          <p:txBody>
            <a:bodyPr wrap="square" rtlCol="0">
              <a:spAutoFit/>
            </a:bodyPr>
            <a:lstStyle/>
            <a:p>
              <a:pPr algn="ctr"/>
              <a:r>
                <a:rPr lang="pt-BR" sz="2800" b="1" dirty="0">
                  <a:solidFill>
                    <a:schemeClr val="tx1">
                      <a:lumMod val="85000"/>
                      <a:lumOff val="15000"/>
                    </a:schemeClr>
                  </a:solidFill>
                  <a:latin typeface="Agency FB" panose="020B0503020202020204" pitchFamily="34" charset="0"/>
                </a:rPr>
                <a:t>Exposição</a:t>
              </a:r>
            </a:p>
          </p:txBody>
        </p:sp>
        <p:sp>
          <p:nvSpPr>
            <p:cNvPr id="12" name="CaixaDeTexto 11">
              <a:extLst>
                <a:ext uri="{FF2B5EF4-FFF2-40B4-BE49-F238E27FC236}">
                  <a16:creationId xmlns:a16="http://schemas.microsoft.com/office/drawing/2014/main" id="{74A0FAC0-AF98-E3B7-5FB6-94393EBD410E}"/>
                </a:ext>
              </a:extLst>
            </p:cNvPr>
            <p:cNvSpPr txBox="1"/>
            <p:nvPr/>
          </p:nvSpPr>
          <p:spPr>
            <a:xfrm>
              <a:off x="3203809" y="3115253"/>
              <a:ext cx="2050268" cy="2122537"/>
            </a:xfrm>
            <a:prstGeom prst="rect">
              <a:avLst/>
            </a:prstGeom>
            <a:noFill/>
          </p:spPr>
          <p:txBody>
            <a:bodyPr wrap="square" rtlCol="0">
              <a:spAutoFit/>
            </a:bodyPr>
            <a:lstStyle/>
            <a:p>
              <a:pPr algn="ctr"/>
              <a:r>
                <a:rPr lang="pt-BR" dirty="0">
                  <a:solidFill>
                    <a:schemeClr val="tx1">
                      <a:lumMod val="85000"/>
                      <a:lumOff val="15000"/>
                    </a:schemeClr>
                  </a:solidFill>
                  <a:latin typeface="Gill Sans MT" panose="020B0502020104020203" pitchFamily="34" charset="0"/>
                  <a:cs typeface="Sabon Next LT" panose="020B0502040204020203" pitchFamily="2" charset="0"/>
                </a:rPr>
                <a:t>Para exibir os projetos os desenvolvedores deveriam se inscrever em um formulário e pagar R$150,00</a:t>
              </a:r>
            </a:p>
          </p:txBody>
        </p:sp>
      </p:grpSp>
      <p:sp>
        <p:nvSpPr>
          <p:cNvPr id="13" name="Retângulo 12">
            <a:extLst>
              <a:ext uri="{FF2B5EF4-FFF2-40B4-BE49-F238E27FC236}">
                <a16:creationId xmlns:a16="http://schemas.microsoft.com/office/drawing/2014/main" id="{DCF8B831-0D1D-884E-F7F5-9AC169634437}"/>
              </a:ext>
            </a:extLst>
          </p:cNvPr>
          <p:cNvSpPr/>
          <p:nvPr/>
        </p:nvSpPr>
        <p:spPr>
          <a:xfrm>
            <a:off x="5320247" y="973381"/>
            <a:ext cx="861326" cy="5185183"/>
          </a:xfrm>
          <a:prstGeom prst="rect">
            <a:avLst/>
          </a:prstGeom>
          <a:solidFill>
            <a:schemeClr val="bg2"/>
          </a:solidFill>
          <a:ln>
            <a:noFill/>
          </a:ln>
          <a:effectLst>
            <a:outerShdw blurRad="266700" dist="241300" sx="88000" sy="8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5" name="Agrupar 14">
            <a:extLst>
              <a:ext uri="{FF2B5EF4-FFF2-40B4-BE49-F238E27FC236}">
                <a16:creationId xmlns:a16="http://schemas.microsoft.com/office/drawing/2014/main" id="{04D67E61-429A-E71B-1CD9-477948B0F054}"/>
              </a:ext>
            </a:extLst>
          </p:cNvPr>
          <p:cNvGrpSpPr/>
          <p:nvPr/>
        </p:nvGrpSpPr>
        <p:grpSpPr>
          <a:xfrm>
            <a:off x="4071400" y="2635234"/>
            <a:ext cx="1962165" cy="2339469"/>
            <a:chOff x="3220771" y="2614004"/>
            <a:chExt cx="2050268" cy="2444517"/>
          </a:xfrm>
        </p:grpSpPr>
        <p:sp>
          <p:nvSpPr>
            <p:cNvPr id="16" name="CaixaDeTexto 15">
              <a:extLst>
                <a:ext uri="{FF2B5EF4-FFF2-40B4-BE49-F238E27FC236}">
                  <a16:creationId xmlns:a16="http://schemas.microsoft.com/office/drawing/2014/main" id="{454499EF-5AC3-67A9-07D8-1F02887EB4BD}"/>
                </a:ext>
              </a:extLst>
            </p:cNvPr>
            <p:cNvSpPr txBox="1"/>
            <p:nvPr/>
          </p:nvSpPr>
          <p:spPr>
            <a:xfrm>
              <a:off x="3317998" y="2614004"/>
              <a:ext cx="1855814" cy="546713"/>
            </a:xfrm>
            <a:prstGeom prst="rect">
              <a:avLst/>
            </a:prstGeom>
            <a:noFill/>
          </p:spPr>
          <p:txBody>
            <a:bodyPr wrap="square" rtlCol="0">
              <a:spAutoFit/>
            </a:bodyPr>
            <a:lstStyle/>
            <a:p>
              <a:pPr algn="ctr"/>
              <a:r>
                <a:rPr lang="pt-BR" sz="2800" b="1" dirty="0">
                  <a:solidFill>
                    <a:schemeClr val="tx1">
                      <a:lumMod val="85000"/>
                      <a:lumOff val="15000"/>
                    </a:schemeClr>
                  </a:solidFill>
                  <a:latin typeface="Agency FB" panose="020B0503020202020204" pitchFamily="34" charset="0"/>
                </a:rPr>
                <a:t>Participar</a:t>
              </a:r>
            </a:p>
          </p:txBody>
        </p:sp>
        <p:sp>
          <p:nvSpPr>
            <p:cNvPr id="17" name="CaixaDeTexto 16">
              <a:extLst>
                <a:ext uri="{FF2B5EF4-FFF2-40B4-BE49-F238E27FC236}">
                  <a16:creationId xmlns:a16="http://schemas.microsoft.com/office/drawing/2014/main" id="{4A1F0A2A-A2FE-2153-3EAD-DA2E5E5A8943}"/>
                </a:ext>
              </a:extLst>
            </p:cNvPr>
            <p:cNvSpPr txBox="1"/>
            <p:nvPr/>
          </p:nvSpPr>
          <p:spPr>
            <a:xfrm>
              <a:off x="3220771" y="3225421"/>
              <a:ext cx="2050268" cy="1833100"/>
            </a:xfrm>
            <a:prstGeom prst="rect">
              <a:avLst/>
            </a:prstGeom>
            <a:noFill/>
          </p:spPr>
          <p:txBody>
            <a:bodyPr wrap="square" rtlCol="0">
              <a:spAutoFit/>
            </a:bodyPr>
            <a:lstStyle/>
            <a:p>
              <a:pPr algn="ctr"/>
              <a:r>
                <a:rPr lang="pt-BR" dirty="0">
                  <a:solidFill>
                    <a:schemeClr val="tx1">
                      <a:lumMod val="85000"/>
                      <a:lumOff val="15000"/>
                    </a:schemeClr>
                  </a:solidFill>
                  <a:latin typeface="Gill Sans MT" panose="020B0502020104020203" pitchFamily="34" charset="0"/>
                  <a:cs typeface="Sabon Next LT" panose="020B0502040204020203" pitchFamily="2" charset="0"/>
                </a:rPr>
                <a:t>Para a participação seria cobrado um pequeno valor de R$50,00 e uma inscrição para obter o ingresso</a:t>
              </a:r>
            </a:p>
          </p:txBody>
        </p:sp>
      </p:grpSp>
      <p:sp>
        <p:nvSpPr>
          <p:cNvPr id="18" name="Retângulo 17">
            <a:extLst>
              <a:ext uri="{FF2B5EF4-FFF2-40B4-BE49-F238E27FC236}">
                <a16:creationId xmlns:a16="http://schemas.microsoft.com/office/drawing/2014/main" id="{F14C0BB4-1461-E6A2-59C1-E81C3F61A24B}"/>
              </a:ext>
            </a:extLst>
          </p:cNvPr>
          <p:cNvSpPr/>
          <p:nvPr/>
        </p:nvSpPr>
        <p:spPr>
          <a:xfrm>
            <a:off x="7414187" y="1023181"/>
            <a:ext cx="861326" cy="5185183"/>
          </a:xfrm>
          <a:prstGeom prst="rect">
            <a:avLst/>
          </a:prstGeom>
          <a:solidFill>
            <a:schemeClr val="bg2"/>
          </a:solidFill>
          <a:ln>
            <a:noFill/>
          </a:ln>
          <a:effectLst>
            <a:outerShdw blurRad="266700" dist="241300" sx="88000" sy="8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035AA1DC-A785-66A5-A9AD-45C8DBD77178}"/>
              </a:ext>
            </a:extLst>
          </p:cNvPr>
          <p:cNvGrpSpPr/>
          <p:nvPr/>
        </p:nvGrpSpPr>
        <p:grpSpPr>
          <a:xfrm>
            <a:off x="6165340" y="2685034"/>
            <a:ext cx="1962165" cy="2339469"/>
            <a:chOff x="3220771" y="2614004"/>
            <a:chExt cx="2050268" cy="2444517"/>
          </a:xfrm>
        </p:grpSpPr>
        <p:sp>
          <p:nvSpPr>
            <p:cNvPr id="20" name="CaixaDeTexto 19">
              <a:extLst>
                <a:ext uri="{FF2B5EF4-FFF2-40B4-BE49-F238E27FC236}">
                  <a16:creationId xmlns:a16="http://schemas.microsoft.com/office/drawing/2014/main" id="{CFC91E6A-8757-299F-1840-2DFE0D8A12B8}"/>
                </a:ext>
              </a:extLst>
            </p:cNvPr>
            <p:cNvSpPr txBox="1"/>
            <p:nvPr/>
          </p:nvSpPr>
          <p:spPr>
            <a:xfrm>
              <a:off x="3317998" y="2614004"/>
              <a:ext cx="1855814" cy="546713"/>
            </a:xfrm>
            <a:prstGeom prst="rect">
              <a:avLst/>
            </a:prstGeom>
            <a:noFill/>
          </p:spPr>
          <p:txBody>
            <a:bodyPr wrap="square" rtlCol="0">
              <a:spAutoFit/>
            </a:bodyPr>
            <a:lstStyle/>
            <a:p>
              <a:pPr algn="ctr"/>
              <a:r>
                <a:rPr lang="pt-BR" sz="2800" b="1" dirty="0">
                  <a:solidFill>
                    <a:schemeClr val="tx1">
                      <a:lumMod val="85000"/>
                      <a:lumOff val="15000"/>
                    </a:schemeClr>
                  </a:solidFill>
                  <a:latin typeface="Agency FB" panose="020B0503020202020204" pitchFamily="34" charset="0"/>
                </a:rPr>
                <a:t>Comida</a:t>
              </a:r>
            </a:p>
          </p:txBody>
        </p:sp>
        <p:sp>
          <p:nvSpPr>
            <p:cNvPr id="21" name="CaixaDeTexto 20">
              <a:extLst>
                <a:ext uri="{FF2B5EF4-FFF2-40B4-BE49-F238E27FC236}">
                  <a16:creationId xmlns:a16="http://schemas.microsoft.com/office/drawing/2014/main" id="{D4A1CC4D-2FB4-FDBD-35D2-0ACD3D750077}"/>
                </a:ext>
              </a:extLst>
            </p:cNvPr>
            <p:cNvSpPr txBox="1"/>
            <p:nvPr/>
          </p:nvSpPr>
          <p:spPr>
            <a:xfrm>
              <a:off x="3220771" y="3225421"/>
              <a:ext cx="2050268" cy="1833100"/>
            </a:xfrm>
            <a:prstGeom prst="rect">
              <a:avLst/>
            </a:prstGeom>
            <a:noFill/>
          </p:spPr>
          <p:txBody>
            <a:bodyPr wrap="square" rtlCol="0">
              <a:spAutoFit/>
            </a:bodyPr>
            <a:lstStyle/>
            <a:p>
              <a:pPr algn="ctr"/>
              <a:r>
                <a:rPr lang="pt-BR" dirty="0">
                  <a:solidFill>
                    <a:schemeClr val="tx1">
                      <a:lumMod val="85000"/>
                      <a:lumOff val="15000"/>
                    </a:schemeClr>
                  </a:solidFill>
                  <a:latin typeface="Gill Sans MT" panose="020B0502020104020203" pitchFamily="34" charset="0"/>
                  <a:cs typeface="Sabon Next LT" panose="020B0502040204020203" pitchFamily="2" charset="0"/>
                </a:rPr>
                <a:t>A pessoa poderá comprar no local ou levar a sua, vetados, alimentos abertos e bebidas alcoólicas</a:t>
              </a:r>
            </a:p>
          </p:txBody>
        </p:sp>
      </p:grpSp>
      <p:grpSp>
        <p:nvGrpSpPr>
          <p:cNvPr id="46" name="Agrupar 45">
            <a:extLst>
              <a:ext uri="{FF2B5EF4-FFF2-40B4-BE49-F238E27FC236}">
                <a16:creationId xmlns:a16="http://schemas.microsoft.com/office/drawing/2014/main" id="{7D3BB432-3317-53AA-4E5B-93CAC62C0C21}"/>
              </a:ext>
            </a:extLst>
          </p:cNvPr>
          <p:cNvGrpSpPr/>
          <p:nvPr/>
        </p:nvGrpSpPr>
        <p:grpSpPr>
          <a:xfrm>
            <a:off x="8196504" y="2703839"/>
            <a:ext cx="2118181" cy="2270865"/>
            <a:chOff x="3268533" y="2614004"/>
            <a:chExt cx="2213289" cy="2372833"/>
          </a:xfrm>
        </p:grpSpPr>
        <p:sp>
          <p:nvSpPr>
            <p:cNvPr id="47" name="CaixaDeTexto 46">
              <a:extLst>
                <a:ext uri="{FF2B5EF4-FFF2-40B4-BE49-F238E27FC236}">
                  <a16:creationId xmlns:a16="http://schemas.microsoft.com/office/drawing/2014/main" id="{5FD914AD-D08D-A6AD-8FCF-C5E3ECCC9932}"/>
                </a:ext>
              </a:extLst>
            </p:cNvPr>
            <p:cNvSpPr txBox="1"/>
            <p:nvPr/>
          </p:nvSpPr>
          <p:spPr>
            <a:xfrm>
              <a:off x="3317998" y="2614004"/>
              <a:ext cx="1855814" cy="546713"/>
            </a:xfrm>
            <a:prstGeom prst="rect">
              <a:avLst/>
            </a:prstGeom>
            <a:noFill/>
          </p:spPr>
          <p:txBody>
            <a:bodyPr wrap="square" rtlCol="0">
              <a:spAutoFit/>
            </a:bodyPr>
            <a:lstStyle/>
            <a:p>
              <a:pPr algn="ctr"/>
              <a:r>
                <a:rPr lang="pt-BR" sz="2800" b="1" dirty="0">
                  <a:solidFill>
                    <a:schemeClr val="tx1">
                      <a:lumMod val="85000"/>
                      <a:lumOff val="15000"/>
                    </a:schemeClr>
                  </a:solidFill>
                  <a:latin typeface="Agency FB" panose="020B0503020202020204" pitchFamily="34" charset="0"/>
                </a:rPr>
                <a:t>Marketing</a:t>
              </a:r>
            </a:p>
          </p:txBody>
        </p:sp>
        <p:sp>
          <p:nvSpPr>
            <p:cNvPr id="48" name="CaixaDeTexto 47">
              <a:extLst>
                <a:ext uri="{FF2B5EF4-FFF2-40B4-BE49-F238E27FC236}">
                  <a16:creationId xmlns:a16="http://schemas.microsoft.com/office/drawing/2014/main" id="{D2410ED5-308E-5853-809C-76B6C1E77290}"/>
                </a:ext>
              </a:extLst>
            </p:cNvPr>
            <p:cNvSpPr txBox="1"/>
            <p:nvPr/>
          </p:nvSpPr>
          <p:spPr>
            <a:xfrm>
              <a:off x="3268533" y="3153737"/>
              <a:ext cx="2213289" cy="1833100"/>
            </a:xfrm>
            <a:prstGeom prst="rect">
              <a:avLst/>
            </a:prstGeom>
            <a:noFill/>
          </p:spPr>
          <p:txBody>
            <a:bodyPr wrap="square" rtlCol="0">
              <a:spAutoFit/>
            </a:bodyPr>
            <a:lstStyle/>
            <a:p>
              <a:pPr algn="ctr"/>
              <a:r>
                <a:rPr lang="pt-BR" dirty="0">
                  <a:solidFill>
                    <a:schemeClr val="tx1">
                      <a:lumMod val="85000"/>
                      <a:lumOff val="15000"/>
                    </a:schemeClr>
                  </a:solidFill>
                  <a:latin typeface="Gill Sans MT" panose="020B0502020104020203" pitchFamily="34" charset="0"/>
                  <a:cs typeface="Sabon Next LT" panose="020B0502040204020203" pitchFamily="2" charset="0"/>
                </a:rPr>
                <a:t>A divulgação seria feita em parceria com influencers da área, empresas e nas próprias redes do evento</a:t>
              </a:r>
            </a:p>
          </p:txBody>
        </p:sp>
      </p:grpSp>
      <p:grpSp>
        <p:nvGrpSpPr>
          <p:cNvPr id="49" name="Agrupar 48">
            <a:extLst>
              <a:ext uri="{FF2B5EF4-FFF2-40B4-BE49-F238E27FC236}">
                <a16:creationId xmlns:a16="http://schemas.microsoft.com/office/drawing/2014/main" id="{E043AA00-4C40-AB73-0E4B-1E7C08B0F402}"/>
              </a:ext>
            </a:extLst>
          </p:cNvPr>
          <p:cNvGrpSpPr/>
          <p:nvPr/>
        </p:nvGrpSpPr>
        <p:grpSpPr>
          <a:xfrm>
            <a:off x="8290897" y="1321924"/>
            <a:ext cx="1378121" cy="1107996"/>
            <a:chOff x="8290897" y="1321924"/>
            <a:chExt cx="1378121" cy="1107996"/>
          </a:xfrm>
        </p:grpSpPr>
        <p:sp>
          <p:nvSpPr>
            <p:cNvPr id="50" name="Retângulo: Cantos Superiores Arredondados 49">
              <a:extLst>
                <a:ext uri="{FF2B5EF4-FFF2-40B4-BE49-F238E27FC236}">
                  <a16:creationId xmlns:a16="http://schemas.microsoft.com/office/drawing/2014/main" id="{FB0AFB87-BCB5-ACA9-3759-47BCC00BEBE9}"/>
                </a:ext>
              </a:extLst>
            </p:cNvPr>
            <p:cNvSpPr/>
            <p:nvPr/>
          </p:nvSpPr>
          <p:spPr>
            <a:xfrm rot="5400000">
              <a:off x="8463162" y="1153880"/>
              <a:ext cx="1033591" cy="1378121"/>
            </a:xfrm>
            <a:prstGeom prst="round2SameRect">
              <a:avLst>
                <a:gd name="adj1" fmla="val 50000"/>
                <a:gd name="adj2" fmla="val 0"/>
              </a:avLst>
            </a:pr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CaixaDeTexto 50">
              <a:extLst>
                <a:ext uri="{FF2B5EF4-FFF2-40B4-BE49-F238E27FC236}">
                  <a16:creationId xmlns:a16="http://schemas.microsoft.com/office/drawing/2014/main" id="{0386CD38-D339-51AE-6011-2CF887268C67}"/>
                </a:ext>
              </a:extLst>
            </p:cNvPr>
            <p:cNvSpPr txBox="1"/>
            <p:nvPr/>
          </p:nvSpPr>
          <p:spPr>
            <a:xfrm>
              <a:off x="8352703" y="1321924"/>
              <a:ext cx="1155424" cy="1107996"/>
            </a:xfrm>
            <a:prstGeom prst="rect">
              <a:avLst/>
            </a:prstGeom>
            <a:noFill/>
          </p:spPr>
          <p:txBody>
            <a:bodyPr wrap="square" rtlCol="0">
              <a:spAutoFit/>
            </a:bodyPr>
            <a:lstStyle/>
            <a:p>
              <a:r>
                <a:rPr lang="pt-BR" sz="6600" b="1" dirty="0">
                  <a:solidFill>
                    <a:schemeClr val="tx1">
                      <a:lumMod val="85000"/>
                      <a:lumOff val="15000"/>
                    </a:schemeClr>
                  </a:solidFill>
                  <a:latin typeface="Agency FB" panose="020B0503020202020204" pitchFamily="34" charset="0"/>
                </a:rPr>
                <a:t>07</a:t>
              </a:r>
            </a:p>
          </p:txBody>
        </p:sp>
      </p:grpSp>
      <p:grpSp>
        <p:nvGrpSpPr>
          <p:cNvPr id="52" name="Agrupar 51">
            <a:extLst>
              <a:ext uri="{FF2B5EF4-FFF2-40B4-BE49-F238E27FC236}">
                <a16:creationId xmlns:a16="http://schemas.microsoft.com/office/drawing/2014/main" id="{FE37244D-8E1A-DFEF-DB38-20C82662253E}"/>
              </a:ext>
            </a:extLst>
          </p:cNvPr>
          <p:cNvGrpSpPr/>
          <p:nvPr/>
        </p:nvGrpSpPr>
        <p:grpSpPr>
          <a:xfrm>
            <a:off x="6196957" y="1256626"/>
            <a:ext cx="1378121" cy="1107996"/>
            <a:chOff x="6196957" y="1256626"/>
            <a:chExt cx="1378121" cy="1107996"/>
          </a:xfrm>
        </p:grpSpPr>
        <p:sp>
          <p:nvSpPr>
            <p:cNvPr id="53" name="Retângulo: Cantos Superiores Arredondados 52">
              <a:extLst>
                <a:ext uri="{FF2B5EF4-FFF2-40B4-BE49-F238E27FC236}">
                  <a16:creationId xmlns:a16="http://schemas.microsoft.com/office/drawing/2014/main" id="{DDF3B7C6-5241-2848-ED70-A0B7FCC1E95B}"/>
                </a:ext>
              </a:extLst>
            </p:cNvPr>
            <p:cNvSpPr/>
            <p:nvPr/>
          </p:nvSpPr>
          <p:spPr>
            <a:xfrm rot="5400000">
              <a:off x="6369222" y="1088582"/>
              <a:ext cx="1033591" cy="1378121"/>
            </a:xfrm>
            <a:prstGeom prst="round2SameRect">
              <a:avLst>
                <a:gd name="adj1" fmla="val 50000"/>
                <a:gd name="adj2" fmla="val 0"/>
              </a:avLst>
            </a:pr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CaixaDeTexto 54">
              <a:extLst>
                <a:ext uri="{FF2B5EF4-FFF2-40B4-BE49-F238E27FC236}">
                  <a16:creationId xmlns:a16="http://schemas.microsoft.com/office/drawing/2014/main" id="{D8716493-04BB-8456-B68E-61F165366F83}"/>
                </a:ext>
              </a:extLst>
            </p:cNvPr>
            <p:cNvSpPr txBox="1"/>
            <p:nvPr/>
          </p:nvSpPr>
          <p:spPr>
            <a:xfrm>
              <a:off x="6258762" y="1256626"/>
              <a:ext cx="1017855" cy="1107996"/>
            </a:xfrm>
            <a:prstGeom prst="rect">
              <a:avLst/>
            </a:prstGeom>
            <a:noFill/>
          </p:spPr>
          <p:txBody>
            <a:bodyPr wrap="square" rtlCol="0">
              <a:spAutoFit/>
            </a:bodyPr>
            <a:lstStyle/>
            <a:p>
              <a:r>
                <a:rPr lang="pt-BR" sz="6600" b="1" dirty="0">
                  <a:solidFill>
                    <a:schemeClr val="tx1">
                      <a:lumMod val="85000"/>
                      <a:lumOff val="15000"/>
                    </a:schemeClr>
                  </a:solidFill>
                  <a:latin typeface="Agency FB" panose="020B0503020202020204" pitchFamily="34" charset="0"/>
                </a:rPr>
                <a:t>06</a:t>
              </a:r>
            </a:p>
          </p:txBody>
        </p:sp>
      </p:grpSp>
      <p:grpSp>
        <p:nvGrpSpPr>
          <p:cNvPr id="56" name="Agrupar 55">
            <a:extLst>
              <a:ext uri="{FF2B5EF4-FFF2-40B4-BE49-F238E27FC236}">
                <a16:creationId xmlns:a16="http://schemas.microsoft.com/office/drawing/2014/main" id="{4F0E5A3A-1C93-C222-B434-A3820FB7784B}"/>
              </a:ext>
            </a:extLst>
          </p:cNvPr>
          <p:cNvGrpSpPr/>
          <p:nvPr/>
        </p:nvGrpSpPr>
        <p:grpSpPr>
          <a:xfrm>
            <a:off x="4103017" y="1237822"/>
            <a:ext cx="1378121" cy="1107996"/>
            <a:chOff x="4103017" y="1237822"/>
            <a:chExt cx="1378121" cy="1107996"/>
          </a:xfrm>
        </p:grpSpPr>
        <p:sp>
          <p:nvSpPr>
            <p:cNvPr id="57" name="Retângulo: Cantos Superiores Arredondados 56">
              <a:extLst>
                <a:ext uri="{FF2B5EF4-FFF2-40B4-BE49-F238E27FC236}">
                  <a16:creationId xmlns:a16="http://schemas.microsoft.com/office/drawing/2014/main" id="{040DD46F-5C89-A98B-605B-CB1091706442}"/>
                </a:ext>
              </a:extLst>
            </p:cNvPr>
            <p:cNvSpPr/>
            <p:nvPr/>
          </p:nvSpPr>
          <p:spPr>
            <a:xfrm rot="5400000">
              <a:off x="4275282" y="1069778"/>
              <a:ext cx="1033591" cy="1378121"/>
            </a:xfrm>
            <a:prstGeom prst="round2SameRect">
              <a:avLst>
                <a:gd name="adj1" fmla="val 50000"/>
                <a:gd name="adj2" fmla="val 0"/>
              </a:avLst>
            </a:pr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a:extLst>
                <a:ext uri="{FF2B5EF4-FFF2-40B4-BE49-F238E27FC236}">
                  <a16:creationId xmlns:a16="http://schemas.microsoft.com/office/drawing/2014/main" id="{1F9F91B6-2E50-FF16-A733-385A1E1A6E72}"/>
                </a:ext>
              </a:extLst>
            </p:cNvPr>
            <p:cNvSpPr txBox="1"/>
            <p:nvPr/>
          </p:nvSpPr>
          <p:spPr>
            <a:xfrm>
              <a:off x="4164823" y="1237822"/>
              <a:ext cx="992032" cy="1107996"/>
            </a:xfrm>
            <a:prstGeom prst="rect">
              <a:avLst/>
            </a:prstGeom>
            <a:noFill/>
          </p:spPr>
          <p:txBody>
            <a:bodyPr wrap="square" rtlCol="0">
              <a:spAutoFit/>
            </a:bodyPr>
            <a:lstStyle/>
            <a:p>
              <a:r>
                <a:rPr lang="pt-BR" sz="6600" b="1" dirty="0">
                  <a:solidFill>
                    <a:schemeClr val="tx1">
                      <a:lumMod val="85000"/>
                      <a:lumOff val="15000"/>
                    </a:schemeClr>
                  </a:solidFill>
                  <a:latin typeface="Agency FB" panose="020B0503020202020204" pitchFamily="34" charset="0"/>
                </a:rPr>
                <a:t>05</a:t>
              </a:r>
            </a:p>
          </p:txBody>
        </p:sp>
      </p:grpSp>
      <p:grpSp>
        <p:nvGrpSpPr>
          <p:cNvPr id="59" name="Agrupar 58">
            <a:extLst>
              <a:ext uri="{FF2B5EF4-FFF2-40B4-BE49-F238E27FC236}">
                <a16:creationId xmlns:a16="http://schemas.microsoft.com/office/drawing/2014/main" id="{9244706D-8CD6-AD46-5E74-3FE711485DCB}"/>
              </a:ext>
            </a:extLst>
          </p:cNvPr>
          <p:cNvGrpSpPr/>
          <p:nvPr/>
        </p:nvGrpSpPr>
        <p:grpSpPr>
          <a:xfrm>
            <a:off x="1996389" y="1172457"/>
            <a:ext cx="1378121" cy="1107996"/>
            <a:chOff x="1996389" y="1172457"/>
            <a:chExt cx="1378121" cy="1107996"/>
          </a:xfrm>
        </p:grpSpPr>
        <p:sp>
          <p:nvSpPr>
            <p:cNvPr id="60" name="Retângulo: Cantos Superiores Arredondados 59">
              <a:extLst>
                <a:ext uri="{FF2B5EF4-FFF2-40B4-BE49-F238E27FC236}">
                  <a16:creationId xmlns:a16="http://schemas.microsoft.com/office/drawing/2014/main" id="{3B968EC0-5171-A609-2BA1-EC02E531DD5E}"/>
                </a:ext>
              </a:extLst>
            </p:cNvPr>
            <p:cNvSpPr/>
            <p:nvPr/>
          </p:nvSpPr>
          <p:spPr>
            <a:xfrm rot="5400000">
              <a:off x="2168654" y="1046974"/>
              <a:ext cx="1033591" cy="1378121"/>
            </a:xfrm>
            <a:prstGeom prst="round2SameRect">
              <a:avLst>
                <a:gd name="adj1" fmla="val 50000"/>
                <a:gd name="adj2"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CaixaDeTexto 60">
              <a:extLst>
                <a:ext uri="{FF2B5EF4-FFF2-40B4-BE49-F238E27FC236}">
                  <a16:creationId xmlns:a16="http://schemas.microsoft.com/office/drawing/2014/main" id="{26B578AB-F94E-8547-5437-AEA82C36BE3C}"/>
                </a:ext>
              </a:extLst>
            </p:cNvPr>
            <p:cNvSpPr txBox="1"/>
            <p:nvPr/>
          </p:nvSpPr>
          <p:spPr>
            <a:xfrm>
              <a:off x="2057409" y="1172457"/>
              <a:ext cx="1031327" cy="1107996"/>
            </a:xfrm>
            <a:prstGeom prst="rect">
              <a:avLst/>
            </a:prstGeom>
            <a:noFill/>
          </p:spPr>
          <p:txBody>
            <a:bodyPr wrap="square" rtlCol="0">
              <a:spAutoFit/>
            </a:bodyPr>
            <a:lstStyle/>
            <a:p>
              <a:r>
                <a:rPr lang="pt-BR" sz="6600" b="1" dirty="0">
                  <a:solidFill>
                    <a:schemeClr val="tx1">
                      <a:lumMod val="85000"/>
                      <a:lumOff val="15000"/>
                    </a:schemeClr>
                  </a:solidFill>
                  <a:latin typeface="Agency FB" panose="020B0503020202020204" pitchFamily="34" charset="0"/>
                </a:rPr>
                <a:t>04</a:t>
              </a:r>
            </a:p>
          </p:txBody>
        </p:sp>
      </p:grpSp>
      <p:pic>
        <p:nvPicPr>
          <p:cNvPr id="62" name="Gráfico 61" descr="Marketing com preenchimento sólido">
            <a:extLst>
              <a:ext uri="{FF2B5EF4-FFF2-40B4-BE49-F238E27FC236}">
                <a16:creationId xmlns:a16="http://schemas.microsoft.com/office/drawing/2014/main" id="{B1A308B6-E6F0-B3D5-B7AA-47245C6361C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a:xfrm>
            <a:off x="8921441" y="5096231"/>
            <a:ext cx="914400" cy="914400"/>
          </a:xfrm>
          <a:prstGeom prst="rect">
            <a:avLst/>
          </a:prstGeom>
        </p:spPr>
      </p:pic>
      <p:pic>
        <p:nvPicPr>
          <p:cNvPr id="63" name="Gráfico 62" descr="Óculos 3D com preenchimento sólido">
            <a:extLst>
              <a:ext uri="{FF2B5EF4-FFF2-40B4-BE49-F238E27FC236}">
                <a16:creationId xmlns:a16="http://schemas.microsoft.com/office/drawing/2014/main" id="{E053B003-4902-BE56-FBF4-14A61ED85396}"/>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p:blipFill>
        <p:spPr>
          <a:xfrm>
            <a:off x="4593288" y="5121029"/>
            <a:ext cx="914400" cy="914400"/>
          </a:xfrm>
          <a:prstGeom prst="rect">
            <a:avLst/>
          </a:prstGeom>
        </p:spPr>
      </p:pic>
      <p:pic>
        <p:nvPicPr>
          <p:cNvPr id="64" name="Gráfico 63" descr="Apresentação com organograma com preenchimento sólido">
            <a:extLst>
              <a:ext uri="{FF2B5EF4-FFF2-40B4-BE49-F238E27FC236}">
                <a16:creationId xmlns:a16="http://schemas.microsoft.com/office/drawing/2014/main" id="{F8BC3233-6DC0-6BB4-0E48-5DD8A9C8353F}"/>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p:blipFill>
        <p:spPr>
          <a:xfrm>
            <a:off x="2514533" y="5118979"/>
            <a:ext cx="914400" cy="914400"/>
          </a:xfrm>
          <a:prstGeom prst="rect">
            <a:avLst/>
          </a:prstGeom>
        </p:spPr>
      </p:pic>
      <p:pic>
        <p:nvPicPr>
          <p:cNvPr id="65" name="Gráfico 64" descr="Garfo e Faca com preenchimento sólido">
            <a:extLst>
              <a:ext uri="{FF2B5EF4-FFF2-40B4-BE49-F238E27FC236}">
                <a16:creationId xmlns:a16="http://schemas.microsoft.com/office/drawing/2014/main" id="{D57DF49F-E3D5-50B0-4BF5-6AC3CA340031}"/>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p:blipFill>
        <p:spPr>
          <a:xfrm>
            <a:off x="6696458" y="5096231"/>
            <a:ext cx="914400" cy="914400"/>
          </a:xfrm>
          <a:prstGeom prst="rect">
            <a:avLst/>
          </a:prstGeom>
        </p:spPr>
      </p:pic>
    </p:spTree>
    <p:extLst>
      <p:ext uri="{BB962C8B-B14F-4D97-AF65-F5344CB8AC3E}">
        <p14:creationId xmlns:p14="http://schemas.microsoft.com/office/powerpoint/2010/main" val="16115068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500"/>
                                            <p:tgtEl>
                                              <p:spTgt spid="59"/>
                                            </p:tgtEl>
                                          </p:cBhvr>
                                        </p:animEffect>
                                      </p:childTnLst>
                                    </p:cTn>
                                  </p:par>
                                  <p:par>
                                    <p:cTn id="11" presetID="2" presetClass="entr" presetSubtype="4" fill="hold" nodeType="withEffect" p14:presetBounceEnd="70000">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14:bounceEnd="70000">
                                          <p:cBhvr additive="base">
                                            <p:cTn id="13" dur="1000" fill="hold"/>
                                            <p:tgtEl>
                                              <p:spTgt spid="10"/>
                                            </p:tgtEl>
                                            <p:attrNameLst>
                                              <p:attrName>ppt_x</p:attrName>
                                            </p:attrNameLst>
                                          </p:cBhvr>
                                          <p:tavLst>
                                            <p:tav tm="0">
                                              <p:val>
                                                <p:strVal val="#ppt_x"/>
                                              </p:val>
                                            </p:tav>
                                            <p:tav tm="100000">
                                              <p:val>
                                                <p:strVal val="#ppt_x"/>
                                              </p:val>
                                            </p:tav>
                                          </p:tavLst>
                                        </p:anim>
                                        <p:anim calcmode="lin" valueType="num" p14:bounceEnd="70000">
                                          <p:cBhvr additive="base">
                                            <p:cTn id="14" dur="1000" fill="hold"/>
                                            <p:tgtEl>
                                              <p:spTgt spid="10"/>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75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par>
                                    <p:cTn id="23" presetID="22" presetClass="entr" presetSubtype="8"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par>
                                    <p:cTn id="26" presetID="2" presetClass="entr" presetSubtype="4" fill="hold" nodeType="withEffect" p14:presetBounceEnd="70000">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14:bounceEnd="70000">
                                          <p:cBhvr additive="base">
                                            <p:cTn id="28" dur="1000" fill="hold"/>
                                            <p:tgtEl>
                                              <p:spTgt spid="15"/>
                                            </p:tgtEl>
                                            <p:attrNameLst>
                                              <p:attrName>ppt_x</p:attrName>
                                            </p:attrNameLst>
                                          </p:cBhvr>
                                          <p:tavLst>
                                            <p:tav tm="0">
                                              <p:val>
                                                <p:strVal val="#ppt_x"/>
                                              </p:val>
                                            </p:tav>
                                            <p:tav tm="100000">
                                              <p:val>
                                                <p:strVal val="#ppt_x"/>
                                              </p:val>
                                            </p:tav>
                                          </p:tavLst>
                                        </p:anim>
                                        <p:anim calcmode="lin" valueType="num" p14:bounceEnd="70000">
                                          <p:cBhvr additive="base">
                                            <p:cTn id="29" dur="1000" fill="hold"/>
                                            <p:tgtEl>
                                              <p:spTgt spid="15"/>
                                            </p:tgtEl>
                                            <p:attrNameLst>
                                              <p:attrName>ppt_y</p:attrName>
                                            </p:attrNameLst>
                                          </p:cBhvr>
                                          <p:tavLst>
                                            <p:tav tm="0">
                                              <p:val>
                                                <p:strVal val="1+#ppt_h/2"/>
                                              </p:val>
                                            </p:tav>
                                            <p:tav tm="100000">
                                              <p:val>
                                                <p:strVal val="#ppt_y"/>
                                              </p:val>
                                            </p:tav>
                                          </p:tavLst>
                                        </p:anim>
                                      </p:childTnLst>
                                    </p:cTn>
                                  </p:par>
                                  <p:par>
                                    <p:cTn id="30" presetID="10" presetClass="entr" presetSubtype="0" fill="hold" nodeType="withEffect">
                                      <p:stCondLst>
                                        <p:cond delay="75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22" presetClass="entr" presetSubtype="8"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par>
                                    <p:cTn id="41" presetID="2" presetClass="entr" presetSubtype="4" fill="hold" nodeType="withEffect" p14:presetBounceEnd="70000">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14:bounceEnd="70000">
                                          <p:cBhvr additive="base">
                                            <p:cTn id="43" dur="1000" fill="hold"/>
                                            <p:tgtEl>
                                              <p:spTgt spid="19"/>
                                            </p:tgtEl>
                                            <p:attrNameLst>
                                              <p:attrName>ppt_x</p:attrName>
                                            </p:attrNameLst>
                                          </p:cBhvr>
                                          <p:tavLst>
                                            <p:tav tm="0">
                                              <p:val>
                                                <p:strVal val="#ppt_x"/>
                                              </p:val>
                                            </p:tav>
                                            <p:tav tm="100000">
                                              <p:val>
                                                <p:strVal val="#ppt_x"/>
                                              </p:val>
                                            </p:tav>
                                          </p:tavLst>
                                        </p:anim>
                                        <p:anim calcmode="lin" valueType="num" p14:bounceEnd="70000">
                                          <p:cBhvr additive="base">
                                            <p:cTn id="44" dur="1000" fill="hold"/>
                                            <p:tgtEl>
                                              <p:spTgt spid="19"/>
                                            </p:tgtEl>
                                            <p:attrNameLst>
                                              <p:attrName>ppt_y</p:attrName>
                                            </p:attrNameLst>
                                          </p:cBhvr>
                                          <p:tavLst>
                                            <p:tav tm="0">
                                              <p:val>
                                                <p:strVal val="1+#ppt_h/2"/>
                                              </p:val>
                                            </p:tav>
                                            <p:tav tm="100000">
                                              <p:val>
                                                <p:strVal val="#ppt_y"/>
                                              </p:val>
                                            </p:tav>
                                          </p:tavLst>
                                        </p:anim>
                                      </p:childTnLst>
                                    </p:cTn>
                                  </p:par>
                                  <p:par>
                                    <p:cTn id="45" presetID="10" presetClass="entr" presetSubtype="0" fill="hold" nodeType="withEffect">
                                      <p:stCondLst>
                                        <p:cond delay="75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up)">
                                          <p:cBhvr>
                                            <p:cTn id="52" dur="500"/>
                                            <p:tgtEl>
                                              <p:spTgt spid="18"/>
                                            </p:tgtEl>
                                          </p:cBhvr>
                                        </p:animEffect>
                                      </p:childTnLst>
                                    </p:cTn>
                                  </p:par>
                                  <p:par>
                                    <p:cTn id="53" presetID="22" presetClass="entr" presetSubtype="8"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500"/>
                                            <p:tgtEl>
                                              <p:spTgt spid="49"/>
                                            </p:tgtEl>
                                          </p:cBhvr>
                                        </p:animEffect>
                                      </p:childTnLst>
                                    </p:cTn>
                                  </p:par>
                                  <p:par>
                                    <p:cTn id="56" presetID="2" presetClass="entr" presetSubtype="4" fill="hold" nodeType="withEffect" p14:presetBounceEnd="70000">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14:bounceEnd="70000">
                                          <p:cBhvr additive="base">
                                            <p:cTn id="58" dur="1000" fill="hold"/>
                                            <p:tgtEl>
                                              <p:spTgt spid="46"/>
                                            </p:tgtEl>
                                            <p:attrNameLst>
                                              <p:attrName>ppt_x</p:attrName>
                                            </p:attrNameLst>
                                          </p:cBhvr>
                                          <p:tavLst>
                                            <p:tav tm="0">
                                              <p:val>
                                                <p:strVal val="#ppt_x"/>
                                              </p:val>
                                            </p:tav>
                                            <p:tav tm="100000">
                                              <p:val>
                                                <p:strVal val="#ppt_x"/>
                                              </p:val>
                                            </p:tav>
                                          </p:tavLst>
                                        </p:anim>
                                        <p:anim calcmode="lin" valueType="num" p14:bounceEnd="70000">
                                          <p:cBhvr additive="base">
                                            <p:cTn id="59" dur="1000" fill="hold"/>
                                            <p:tgtEl>
                                              <p:spTgt spid="46"/>
                                            </p:tgtEl>
                                            <p:attrNameLst>
                                              <p:attrName>ppt_y</p:attrName>
                                            </p:attrNameLst>
                                          </p:cBhvr>
                                          <p:tavLst>
                                            <p:tav tm="0">
                                              <p:val>
                                                <p:strVal val="1+#ppt_h/2"/>
                                              </p:val>
                                            </p:tav>
                                            <p:tav tm="100000">
                                              <p:val>
                                                <p:strVal val="#ppt_y"/>
                                              </p:val>
                                            </p:tav>
                                          </p:tavLst>
                                        </p:anim>
                                      </p:childTnLst>
                                    </p:cTn>
                                  </p:par>
                                  <p:par>
                                    <p:cTn id="60" presetID="10" presetClass="entr" presetSubtype="0" fill="hold" nodeType="withEffect">
                                      <p:stCondLst>
                                        <p:cond delay="75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left)">
                                          <p:cBhvr>
                                            <p:cTn id="10" dur="500"/>
                                            <p:tgtEl>
                                              <p:spTgt spid="59"/>
                                            </p:tgtEl>
                                          </p:cBhvr>
                                        </p:animEffect>
                                      </p:childTnLst>
                                    </p:cTn>
                                  </p:par>
                                  <p:par>
                                    <p:cTn id="11" presetID="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ppt_x"/>
                                              </p:val>
                                            </p:tav>
                                            <p:tav tm="100000">
                                              <p:val>
                                                <p:strVal val="#ppt_x"/>
                                              </p:val>
                                            </p:tav>
                                          </p:tavLst>
                                        </p:anim>
                                        <p:anim calcmode="lin" valueType="num">
                                          <p:cBhvr additive="base">
                                            <p:cTn id="14" dur="1000" fill="hold"/>
                                            <p:tgtEl>
                                              <p:spTgt spid="10"/>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75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par>
                                    <p:cTn id="23" presetID="22" presetClass="entr" presetSubtype="8"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par>
                                    <p:cTn id="26" presetID="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ppt_x"/>
                                              </p:val>
                                            </p:tav>
                                            <p:tav tm="100000">
                                              <p:val>
                                                <p:strVal val="#ppt_x"/>
                                              </p:val>
                                            </p:tav>
                                          </p:tavLst>
                                        </p:anim>
                                        <p:anim calcmode="lin" valueType="num">
                                          <p:cBhvr additive="base">
                                            <p:cTn id="29" dur="1000" fill="hold"/>
                                            <p:tgtEl>
                                              <p:spTgt spid="15"/>
                                            </p:tgtEl>
                                            <p:attrNameLst>
                                              <p:attrName>ppt_y</p:attrName>
                                            </p:attrNameLst>
                                          </p:cBhvr>
                                          <p:tavLst>
                                            <p:tav tm="0">
                                              <p:val>
                                                <p:strVal val="1+#ppt_h/2"/>
                                              </p:val>
                                            </p:tav>
                                            <p:tav tm="100000">
                                              <p:val>
                                                <p:strVal val="#ppt_y"/>
                                              </p:val>
                                            </p:tav>
                                          </p:tavLst>
                                        </p:anim>
                                      </p:childTnLst>
                                    </p:cTn>
                                  </p:par>
                                  <p:par>
                                    <p:cTn id="30" presetID="10" presetClass="entr" presetSubtype="0" fill="hold" nodeType="withEffect">
                                      <p:stCondLst>
                                        <p:cond delay="75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22" presetClass="entr" presetSubtype="8"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left)">
                                          <p:cBhvr>
                                            <p:cTn id="40" dur="500"/>
                                            <p:tgtEl>
                                              <p:spTgt spid="52"/>
                                            </p:tgtEl>
                                          </p:cBhvr>
                                        </p:animEffect>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1000" fill="hold"/>
                                            <p:tgtEl>
                                              <p:spTgt spid="19"/>
                                            </p:tgtEl>
                                            <p:attrNameLst>
                                              <p:attrName>ppt_x</p:attrName>
                                            </p:attrNameLst>
                                          </p:cBhvr>
                                          <p:tavLst>
                                            <p:tav tm="0">
                                              <p:val>
                                                <p:strVal val="#ppt_x"/>
                                              </p:val>
                                            </p:tav>
                                            <p:tav tm="100000">
                                              <p:val>
                                                <p:strVal val="#ppt_x"/>
                                              </p:val>
                                            </p:tav>
                                          </p:tavLst>
                                        </p:anim>
                                        <p:anim calcmode="lin" valueType="num">
                                          <p:cBhvr additive="base">
                                            <p:cTn id="44" dur="1000" fill="hold"/>
                                            <p:tgtEl>
                                              <p:spTgt spid="19"/>
                                            </p:tgtEl>
                                            <p:attrNameLst>
                                              <p:attrName>ppt_y</p:attrName>
                                            </p:attrNameLst>
                                          </p:cBhvr>
                                          <p:tavLst>
                                            <p:tav tm="0">
                                              <p:val>
                                                <p:strVal val="1+#ppt_h/2"/>
                                              </p:val>
                                            </p:tav>
                                            <p:tav tm="100000">
                                              <p:val>
                                                <p:strVal val="#ppt_y"/>
                                              </p:val>
                                            </p:tav>
                                          </p:tavLst>
                                        </p:anim>
                                      </p:childTnLst>
                                    </p:cTn>
                                  </p:par>
                                  <p:par>
                                    <p:cTn id="45" presetID="10" presetClass="entr" presetSubtype="0" fill="hold" nodeType="withEffect">
                                      <p:stCondLst>
                                        <p:cond delay="75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up)">
                                          <p:cBhvr>
                                            <p:cTn id="52" dur="500"/>
                                            <p:tgtEl>
                                              <p:spTgt spid="18"/>
                                            </p:tgtEl>
                                          </p:cBhvr>
                                        </p:animEffect>
                                      </p:childTnLst>
                                    </p:cTn>
                                  </p:par>
                                  <p:par>
                                    <p:cTn id="53" presetID="22" presetClass="entr" presetSubtype="8"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500"/>
                                            <p:tgtEl>
                                              <p:spTgt spid="49"/>
                                            </p:tgtEl>
                                          </p:cBhvr>
                                        </p:animEffect>
                                      </p:childTnLst>
                                    </p:cTn>
                                  </p:par>
                                  <p:par>
                                    <p:cTn id="56" presetID="2" presetClass="entr" presetSubtype="4"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1000" fill="hold"/>
                                            <p:tgtEl>
                                              <p:spTgt spid="46"/>
                                            </p:tgtEl>
                                            <p:attrNameLst>
                                              <p:attrName>ppt_x</p:attrName>
                                            </p:attrNameLst>
                                          </p:cBhvr>
                                          <p:tavLst>
                                            <p:tav tm="0">
                                              <p:val>
                                                <p:strVal val="#ppt_x"/>
                                              </p:val>
                                            </p:tav>
                                            <p:tav tm="100000">
                                              <p:val>
                                                <p:strVal val="#ppt_x"/>
                                              </p:val>
                                            </p:tav>
                                          </p:tavLst>
                                        </p:anim>
                                        <p:anim calcmode="lin" valueType="num">
                                          <p:cBhvr additive="base">
                                            <p:cTn id="59" dur="1000" fill="hold"/>
                                            <p:tgtEl>
                                              <p:spTgt spid="46"/>
                                            </p:tgtEl>
                                            <p:attrNameLst>
                                              <p:attrName>ppt_y</p:attrName>
                                            </p:attrNameLst>
                                          </p:cBhvr>
                                          <p:tavLst>
                                            <p:tav tm="0">
                                              <p:val>
                                                <p:strVal val="1+#ppt_h/2"/>
                                              </p:val>
                                            </p:tav>
                                            <p:tav tm="100000">
                                              <p:val>
                                                <p:strVal val="#ppt_y"/>
                                              </p:val>
                                            </p:tav>
                                          </p:tavLst>
                                        </p:anim>
                                      </p:childTnLst>
                                    </p:cTn>
                                  </p:par>
                                  <p:par>
                                    <p:cTn id="60" presetID="10" presetClass="entr" presetSubtype="0" fill="hold" nodeType="withEffect">
                                      <p:stCondLst>
                                        <p:cond delay="75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8"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35438"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pic>
        <p:nvPicPr>
          <p:cNvPr id="2050" name="Picture 2" descr="Confira aqui as imagens dos melhores estandes da BIENAL DO LIVRO de SP">
            <a:extLst>
              <a:ext uri="{FF2B5EF4-FFF2-40B4-BE49-F238E27FC236}">
                <a16:creationId xmlns:a16="http://schemas.microsoft.com/office/drawing/2014/main" id="{7138350D-F45F-02AB-7F45-88D97815E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022" y="849908"/>
            <a:ext cx="3870942" cy="2348872"/>
          </a:xfrm>
          <a:prstGeom prst="rect">
            <a:avLst/>
          </a:prstGeom>
          <a:solidFill>
            <a:srgbClr val="FFFFFF">
              <a:shade val="85000"/>
            </a:srgbClr>
          </a:solidFill>
          <a:ln w="76200" cap="sq">
            <a:solidFill>
              <a:srgbClr val="FF5969"/>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2" name="Picture 4" descr="Bienal do Livro Rio: BIC monta espaço e programação com autores  independentes | PublishNews">
            <a:extLst>
              <a:ext uri="{FF2B5EF4-FFF2-40B4-BE49-F238E27FC236}">
                <a16:creationId xmlns:a16="http://schemas.microsoft.com/office/drawing/2014/main" id="{80EC1874-AAF4-3F39-0168-903DBC4E3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6807" y="3862953"/>
            <a:ext cx="3869460" cy="2613098"/>
          </a:xfrm>
          <a:prstGeom prst="rect">
            <a:avLst/>
          </a:prstGeom>
          <a:noFill/>
          <a:ln w="76200">
            <a:solidFill>
              <a:srgbClr val="92D050"/>
            </a:solidFill>
          </a:ln>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0B113562-3461-3128-4D57-5B693649BD2B}"/>
              </a:ext>
            </a:extLst>
          </p:cNvPr>
          <p:cNvSpPr txBox="1"/>
          <p:nvPr/>
        </p:nvSpPr>
        <p:spPr>
          <a:xfrm>
            <a:off x="5264260" y="-24160"/>
            <a:ext cx="1686065" cy="6155531"/>
          </a:xfrm>
          <a:prstGeom prst="rect">
            <a:avLst/>
          </a:prstGeom>
          <a:noFill/>
        </p:spPr>
        <p:txBody>
          <a:bodyPr wrap="square" lIns="0" tIns="0" rIns="0" bIns="0" rtlCol="0">
            <a:spAutoFit/>
          </a:bodyPr>
          <a:lstStyle/>
          <a:p>
            <a:r>
              <a:rPr lang="pt-BR" sz="40000" dirty="0">
                <a:solidFill>
                  <a:srgbClr val="5D7373"/>
                </a:solidFill>
              </a:rPr>
              <a:t>}</a:t>
            </a:r>
          </a:p>
        </p:txBody>
      </p:sp>
      <p:sp>
        <p:nvSpPr>
          <p:cNvPr id="10" name="CaixaDeTexto 9">
            <a:extLst>
              <a:ext uri="{FF2B5EF4-FFF2-40B4-BE49-F238E27FC236}">
                <a16:creationId xmlns:a16="http://schemas.microsoft.com/office/drawing/2014/main" id="{88859F3E-0B3E-6AC6-2DAB-B53CC01DF105}"/>
              </a:ext>
            </a:extLst>
          </p:cNvPr>
          <p:cNvSpPr txBox="1"/>
          <p:nvPr/>
        </p:nvSpPr>
        <p:spPr>
          <a:xfrm>
            <a:off x="6731153" y="2642115"/>
            <a:ext cx="3363179" cy="1323439"/>
          </a:xfrm>
          <a:prstGeom prst="rect">
            <a:avLst/>
          </a:prstGeom>
          <a:noFill/>
        </p:spPr>
        <p:txBody>
          <a:bodyPr wrap="square">
            <a:spAutoFit/>
          </a:bodyPr>
          <a:lstStyle/>
          <a:p>
            <a:r>
              <a:rPr lang="pt-BR" sz="8000" dirty="0">
                <a:solidFill>
                  <a:srgbClr val="5D7373"/>
                </a:solidFill>
              </a:rPr>
              <a:t>Stands</a:t>
            </a:r>
            <a:endParaRPr lang="pt-BR" sz="8000" dirty="0"/>
          </a:p>
        </p:txBody>
      </p:sp>
      <p:sp>
        <p:nvSpPr>
          <p:cNvPr id="11" name="CaixaDeTexto 10">
            <a:extLst>
              <a:ext uri="{FF2B5EF4-FFF2-40B4-BE49-F238E27FC236}">
                <a16:creationId xmlns:a16="http://schemas.microsoft.com/office/drawing/2014/main" id="{6127076A-58BE-CD7D-A220-C95DC56B85F0}"/>
              </a:ext>
            </a:extLst>
          </p:cNvPr>
          <p:cNvSpPr txBox="1"/>
          <p:nvPr/>
        </p:nvSpPr>
        <p:spPr>
          <a:xfrm>
            <a:off x="6471939" y="4018632"/>
            <a:ext cx="3392111" cy="1754326"/>
          </a:xfrm>
          <a:prstGeom prst="rect">
            <a:avLst/>
          </a:prstGeom>
          <a:noFill/>
        </p:spPr>
        <p:txBody>
          <a:bodyPr wrap="square" rtlCol="0">
            <a:spAutoFit/>
          </a:bodyPr>
          <a:lstStyle/>
          <a:p>
            <a:pPr algn="ctr"/>
            <a:r>
              <a:rPr lang="pt-BR" dirty="0">
                <a:solidFill>
                  <a:schemeClr val="tx1">
                    <a:lumMod val="85000"/>
                    <a:lumOff val="15000"/>
                  </a:schemeClr>
                </a:solidFill>
                <a:latin typeface="Gill Sans MT" panose="020B0502020104020203" pitchFamily="34" charset="0"/>
                <a:cs typeface="Sabon Next LT" panose="020B0502040204020203" pitchFamily="2" charset="0"/>
              </a:rPr>
              <a:t>A organização geral se daria em stands temáticos, contendo todo tipo de sistemas, jogos, sites, aplicativos, projetos de sistema, protótipos, sistemas embarcados etc...</a:t>
            </a:r>
          </a:p>
        </p:txBody>
      </p:sp>
    </p:spTree>
    <p:extLst>
      <p:ext uri="{BB962C8B-B14F-4D97-AF65-F5344CB8AC3E}">
        <p14:creationId xmlns:p14="http://schemas.microsoft.com/office/powerpoint/2010/main" val="3775506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par>
                                <p:cTn id="8" presetID="22" presetClass="entr" presetSubtype="8"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wipe(left)">
                                      <p:cBhvr>
                                        <p:cTn id="10" dur="500"/>
                                        <p:tgtEl>
                                          <p:spTgt spid="205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EBF8742-62EA-9E12-4C4A-B85549B3FD12}"/>
              </a:ext>
            </a:extLst>
          </p:cNvPr>
          <p:cNvGrpSpPr/>
          <p:nvPr/>
        </p:nvGrpSpPr>
        <p:grpSpPr>
          <a:xfrm>
            <a:off x="-24128" y="0"/>
            <a:ext cx="12192000" cy="6858000"/>
            <a:chOff x="0" y="0"/>
            <a:chExt cx="12192000" cy="6858000"/>
          </a:xfrm>
        </p:grpSpPr>
        <p:sp>
          <p:nvSpPr>
            <p:cNvPr id="2" name="Retângulo 1">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8" name="Agrupar 7">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5" name="Forma Livre: Forma 4">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F596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6" name="CaixaDeTexto 5">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Introdução</a:t>
                </a:r>
              </a:p>
            </p:txBody>
          </p:sp>
          <p:pic>
            <p:nvPicPr>
              <p:cNvPr id="7" name="Gráfico 6"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2" name="Agrupar 21">
            <a:extLst>
              <a:ext uri="{FF2B5EF4-FFF2-40B4-BE49-F238E27FC236}">
                <a16:creationId xmlns:a16="http://schemas.microsoft.com/office/drawing/2014/main" id="{4EBF8742-62EA-9E12-4C4A-B85549B3FD12}"/>
              </a:ext>
            </a:extLst>
          </p:cNvPr>
          <p:cNvGrpSpPr>
            <a:grpSpLocks noGrp="1" noUngrp="1" noRot="1" noMove="1" noResize="1"/>
          </p:cNvGrpSpPr>
          <p:nvPr/>
        </p:nvGrpSpPr>
        <p:grpSpPr>
          <a:xfrm>
            <a:off x="-529783" y="0"/>
            <a:ext cx="12192000" cy="6858000"/>
            <a:chOff x="0" y="0"/>
            <a:chExt cx="12192000" cy="6858000"/>
          </a:xfrm>
        </p:grpSpPr>
        <p:sp>
          <p:nvSpPr>
            <p:cNvPr id="23" name="Retângulo 22">
              <a:extLst>
                <a:ext uri="{FF2B5EF4-FFF2-40B4-BE49-F238E27FC236}">
                  <a16:creationId xmlns:a16="http://schemas.microsoft.com/office/drawing/2014/main" id="{E4A4A991-74E0-2E51-E815-7010404C149E}"/>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24" name="Agrupar 23">
              <a:extLst>
                <a:ext uri="{FF2B5EF4-FFF2-40B4-BE49-F238E27FC236}">
                  <a16:creationId xmlns:a16="http://schemas.microsoft.com/office/drawing/2014/main" id="{DC11C616-C04D-8FB3-8FAB-4B31753D344D}"/>
                </a:ext>
              </a:extLst>
            </p:cNvPr>
            <p:cNvGrpSpPr>
              <a:grpSpLocks noGrp="1" noUngrp="1" noRot="1" noMove="1" noResize="1"/>
            </p:cNvGrpSpPr>
            <p:nvPr/>
          </p:nvGrpSpPr>
          <p:grpSpPr>
            <a:xfrm>
              <a:off x="10624200" y="1736035"/>
              <a:ext cx="1567800" cy="3135600"/>
              <a:chOff x="8501400" y="1736035"/>
              <a:chExt cx="1567800" cy="3135600"/>
            </a:xfrm>
          </p:grpSpPr>
          <p:sp>
            <p:nvSpPr>
              <p:cNvPr id="25" name="Forma Livre: Forma 24">
                <a:extLst>
                  <a:ext uri="{FF2B5EF4-FFF2-40B4-BE49-F238E27FC236}">
                    <a16:creationId xmlns:a16="http://schemas.microsoft.com/office/drawing/2014/main" id="{FDBBC98B-24D4-83D3-3993-1B39706B9C3F}"/>
                  </a:ext>
                </a:extLst>
              </p:cNvPr>
              <p:cNvSpPr>
                <a:spLocks noGrp="1" noRot="1" noMove="1" noResize="1" noEditPoints="1" noAdjustHandles="1" noChangeArrowheads="1" noChangeShapeType="1"/>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5D737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6" name="CaixaDeTexto 25">
                <a:extLst>
                  <a:ext uri="{FF2B5EF4-FFF2-40B4-BE49-F238E27FC236}">
                    <a16:creationId xmlns:a16="http://schemas.microsoft.com/office/drawing/2014/main" id="{7AE1916C-5CC3-B13D-ACFB-1F3AB2AF6643}"/>
                  </a:ext>
                </a:extLst>
              </p:cNvPr>
              <p:cNvSpPr txBox="1">
                <a:spLocks noGrp="1" noRot="1" noMove="1" noResize="1" noEditPoints="1" noAdjustHandles="1" noChangeArrowheads="1" noChangeShapeType="1"/>
              </p:cNvSpPr>
              <p:nvPr/>
            </p:nvSpPr>
            <p:spPr>
              <a:xfrm rot="16200000">
                <a:off x="8571599" y="2875615"/>
                <a:ext cx="2348871"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Escopo</a:t>
                </a:r>
              </a:p>
            </p:txBody>
          </p:sp>
          <p:pic>
            <p:nvPicPr>
              <p:cNvPr id="27" name="Gráfico 26" descr="Lâmpada e engrenagem">
                <a:extLst>
                  <a:ext uri="{FF2B5EF4-FFF2-40B4-BE49-F238E27FC236}">
                    <a16:creationId xmlns:a16="http://schemas.microsoft.com/office/drawing/2014/main" id="{670D9385-1939-E1AB-2D4F-D407B8DE48D5}"/>
                  </a:ext>
                </a:extLst>
              </p:cNvPr>
              <p:cNvPicPr>
                <a:picLocks noGrp="1" noRot="1" noChangeAspect="1" noMove="1" noResize="1" noEditPoints="1" noAdjustHandles="1" noChangeArrowheads="1" noChangeShapeType="1" noCrop="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28" name="Agrupar 27">
            <a:extLst>
              <a:ext uri="{FF2B5EF4-FFF2-40B4-BE49-F238E27FC236}">
                <a16:creationId xmlns:a16="http://schemas.microsoft.com/office/drawing/2014/main" id="{4EBF8742-62EA-9E12-4C4A-B85549B3FD12}"/>
              </a:ext>
            </a:extLst>
          </p:cNvPr>
          <p:cNvGrpSpPr/>
          <p:nvPr/>
        </p:nvGrpSpPr>
        <p:grpSpPr>
          <a:xfrm>
            <a:off x="-1035438" y="0"/>
            <a:ext cx="12192000" cy="6858000"/>
            <a:chOff x="0" y="0"/>
            <a:chExt cx="12192000" cy="6858000"/>
          </a:xfrm>
        </p:grpSpPr>
        <p:sp>
          <p:nvSpPr>
            <p:cNvPr id="29" name="Retângulo 28">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0" name="Agrupar 29">
              <a:extLst>
                <a:ext uri="{FF2B5EF4-FFF2-40B4-BE49-F238E27FC236}">
                  <a16:creationId xmlns:a16="http://schemas.microsoft.com/office/drawing/2014/main" id="{DC11C616-C04D-8FB3-8FAB-4B31753D344D}"/>
                </a:ext>
              </a:extLst>
            </p:cNvPr>
            <p:cNvGrpSpPr/>
            <p:nvPr/>
          </p:nvGrpSpPr>
          <p:grpSpPr>
            <a:xfrm>
              <a:off x="10624200" y="1459842"/>
              <a:ext cx="1567800" cy="3411793"/>
              <a:chOff x="8501400" y="1459842"/>
              <a:chExt cx="1567800" cy="3411793"/>
            </a:xfrm>
          </p:grpSpPr>
          <p:sp>
            <p:nvSpPr>
              <p:cNvPr id="31" name="Forma Livre: Forma 30">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2" name="CaixaDeTexto 31">
                <a:extLst>
                  <a:ext uri="{FF2B5EF4-FFF2-40B4-BE49-F238E27FC236}">
                    <a16:creationId xmlns:a16="http://schemas.microsoft.com/office/drawing/2014/main" id="{7AE1916C-5CC3-B13D-ACFB-1F3AB2AF6643}"/>
                  </a:ext>
                </a:extLst>
              </p:cNvPr>
              <p:cNvSpPr txBox="1"/>
              <p:nvPr/>
            </p:nvSpPr>
            <p:spPr>
              <a:xfrm rot="16200000">
                <a:off x="8040139" y="2842572"/>
                <a:ext cx="3411792" cy="646331"/>
              </a:xfrm>
              <a:prstGeom prst="rect">
                <a:avLst/>
              </a:prstGeom>
              <a:noFill/>
            </p:spPr>
            <p:txBody>
              <a:bodyPr wrap="square" rtlCol="0">
                <a:spAutoFit/>
              </a:bodyPr>
              <a:lstStyle/>
              <a:p>
                <a:pPr algn="ctr"/>
                <a:r>
                  <a:rPr lang="pt-BR" sz="3600" b="1" dirty="0">
                    <a:solidFill>
                      <a:srgbClr val="E7E6E6"/>
                    </a:solidFill>
                    <a:latin typeface="Tw Cen MT" panose="020B0602020104020603" pitchFamily="34" charset="0"/>
                  </a:rPr>
                  <a:t>Planejamento</a:t>
                </a:r>
              </a:p>
            </p:txBody>
          </p:sp>
          <p:pic>
            <p:nvPicPr>
              <p:cNvPr id="33" name="Gráfico 32"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34" name="Agrupar 33">
            <a:extLst>
              <a:ext uri="{FF2B5EF4-FFF2-40B4-BE49-F238E27FC236}">
                <a16:creationId xmlns:a16="http://schemas.microsoft.com/office/drawing/2014/main" id="{4EBF8742-62EA-9E12-4C4A-B85549B3FD12}"/>
              </a:ext>
            </a:extLst>
          </p:cNvPr>
          <p:cNvGrpSpPr/>
          <p:nvPr/>
        </p:nvGrpSpPr>
        <p:grpSpPr>
          <a:xfrm>
            <a:off x="-11109062" y="0"/>
            <a:ext cx="12192000" cy="6858000"/>
            <a:chOff x="0" y="0"/>
            <a:chExt cx="12192000" cy="6858000"/>
          </a:xfrm>
        </p:grpSpPr>
        <p:sp>
          <p:nvSpPr>
            <p:cNvPr id="35" name="Retângulo 34">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6" name="Agrupar 35">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37" name="Forma Livre: Forma 36">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FEC63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38" name="CaixaDeTexto 37">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Execução</a:t>
                </a:r>
              </a:p>
            </p:txBody>
          </p:sp>
          <p:pic>
            <p:nvPicPr>
              <p:cNvPr id="39" name="Gráfico 38"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grpSp>
        <p:nvGrpSpPr>
          <p:cNvPr id="40" name="Agrupar 39">
            <a:extLst>
              <a:ext uri="{FF2B5EF4-FFF2-40B4-BE49-F238E27FC236}">
                <a16:creationId xmlns:a16="http://schemas.microsoft.com/office/drawing/2014/main" id="{4EBF8742-62EA-9E12-4C4A-B85549B3FD12}"/>
              </a:ext>
            </a:extLst>
          </p:cNvPr>
          <p:cNvGrpSpPr/>
          <p:nvPr/>
        </p:nvGrpSpPr>
        <p:grpSpPr>
          <a:xfrm>
            <a:off x="-11674300" y="0"/>
            <a:ext cx="12192000" cy="6858000"/>
            <a:chOff x="0" y="0"/>
            <a:chExt cx="12192000" cy="6858000"/>
          </a:xfrm>
        </p:grpSpPr>
        <p:sp>
          <p:nvSpPr>
            <p:cNvPr id="41" name="Retângulo 40">
              <a:extLst>
                <a:ext uri="{FF2B5EF4-FFF2-40B4-BE49-F238E27FC236}">
                  <a16:creationId xmlns:a16="http://schemas.microsoft.com/office/drawing/2014/main" id="{E4A4A991-74E0-2E51-E815-7010404C149E}"/>
                </a:ext>
              </a:extLst>
            </p:cNvPr>
            <p:cNvSpPr/>
            <p:nvPr/>
          </p:nvSpPr>
          <p:spPr>
            <a:xfrm>
              <a:off x="0" y="0"/>
              <a:ext cx="12192000" cy="6858000"/>
            </a:xfrm>
            <a:prstGeom prst="rect">
              <a:avLst/>
            </a:prstGeom>
            <a:solidFill>
              <a:schemeClr val="bg2"/>
            </a:solidFill>
            <a:ln>
              <a:noFill/>
            </a:ln>
            <a:effectLst>
              <a:outerShdw blurRad="254000" dist="1905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2" name="Agrupar 41">
              <a:extLst>
                <a:ext uri="{FF2B5EF4-FFF2-40B4-BE49-F238E27FC236}">
                  <a16:creationId xmlns:a16="http://schemas.microsoft.com/office/drawing/2014/main" id="{DC11C616-C04D-8FB3-8FAB-4B31753D344D}"/>
                </a:ext>
              </a:extLst>
            </p:cNvPr>
            <p:cNvGrpSpPr/>
            <p:nvPr/>
          </p:nvGrpSpPr>
          <p:grpSpPr>
            <a:xfrm>
              <a:off x="10624200" y="1736035"/>
              <a:ext cx="1567800" cy="3135600"/>
              <a:chOff x="8501400" y="1736035"/>
              <a:chExt cx="1567800" cy="3135600"/>
            </a:xfrm>
          </p:grpSpPr>
          <p:sp>
            <p:nvSpPr>
              <p:cNvPr id="43" name="Forma Livre: Forma 42">
                <a:extLst>
                  <a:ext uri="{FF2B5EF4-FFF2-40B4-BE49-F238E27FC236}">
                    <a16:creationId xmlns:a16="http://schemas.microsoft.com/office/drawing/2014/main" id="{FDBBC98B-24D4-83D3-3993-1B39706B9C3F}"/>
                  </a:ext>
                </a:extLst>
              </p:cNvPr>
              <p:cNvSpPr/>
              <p:nvPr/>
            </p:nvSpPr>
            <p:spPr>
              <a:xfrm>
                <a:off x="8501400" y="1736035"/>
                <a:ext cx="1567800" cy="3135600"/>
              </a:xfrm>
              <a:custGeom>
                <a:avLst/>
                <a:gdLst>
                  <a:gd name="connsiteX0" fmla="*/ 1567800 w 1567800"/>
                  <a:gd name="connsiteY0" fmla="*/ 0 h 3135600"/>
                  <a:gd name="connsiteX1" fmla="*/ 1567800 w 1567800"/>
                  <a:gd name="connsiteY1" fmla="*/ 3135600 h 3135600"/>
                  <a:gd name="connsiteX2" fmla="*/ 0 w 1567800"/>
                  <a:gd name="connsiteY2" fmla="*/ 1567800 h 3135600"/>
                  <a:gd name="connsiteX3" fmla="*/ 1567800 w 1567800"/>
                  <a:gd name="connsiteY3" fmla="*/ 0 h 3135600"/>
                </a:gdLst>
                <a:ahLst/>
                <a:cxnLst>
                  <a:cxn ang="0">
                    <a:pos x="connsiteX0" y="connsiteY0"/>
                  </a:cxn>
                  <a:cxn ang="0">
                    <a:pos x="connsiteX1" y="connsiteY1"/>
                  </a:cxn>
                  <a:cxn ang="0">
                    <a:pos x="connsiteX2" y="connsiteY2"/>
                  </a:cxn>
                  <a:cxn ang="0">
                    <a:pos x="connsiteX3" y="connsiteY3"/>
                  </a:cxn>
                </a:cxnLst>
                <a:rect l="l" t="t" r="r" b="b"/>
                <a:pathLst>
                  <a:path w="1567800" h="3135600">
                    <a:moveTo>
                      <a:pt x="1567800" y="0"/>
                    </a:moveTo>
                    <a:lnTo>
                      <a:pt x="1567800" y="3135600"/>
                    </a:lnTo>
                    <a:cubicBezTo>
                      <a:pt x="701928" y="3135600"/>
                      <a:pt x="0" y="2433672"/>
                      <a:pt x="0" y="1567800"/>
                    </a:cubicBezTo>
                    <a:cubicBezTo>
                      <a:pt x="0" y="701928"/>
                      <a:pt x="701928" y="0"/>
                      <a:pt x="1567800" y="0"/>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44" name="CaixaDeTexto 43">
                <a:extLst>
                  <a:ext uri="{FF2B5EF4-FFF2-40B4-BE49-F238E27FC236}">
                    <a16:creationId xmlns:a16="http://schemas.microsoft.com/office/drawing/2014/main" id="{7AE1916C-5CC3-B13D-ACFB-1F3AB2AF6643}"/>
                  </a:ext>
                </a:extLst>
              </p:cNvPr>
              <p:cNvSpPr txBox="1"/>
              <p:nvPr/>
            </p:nvSpPr>
            <p:spPr>
              <a:xfrm rot="16200000">
                <a:off x="8571599" y="2875615"/>
                <a:ext cx="2348871" cy="646331"/>
              </a:xfrm>
              <a:prstGeom prst="rect">
                <a:avLst/>
              </a:prstGeom>
              <a:noFill/>
            </p:spPr>
            <p:txBody>
              <a:bodyPr wrap="square" rtlCol="0">
                <a:spAutoFit/>
              </a:bodyPr>
              <a:lstStyle/>
              <a:p>
                <a:r>
                  <a:rPr lang="pt-BR" sz="3600" b="1" dirty="0">
                    <a:solidFill>
                      <a:srgbClr val="E7E6E6"/>
                    </a:solidFill>
                    <a:latin typeface="Tw Cen MT" panose="020B0602020104020603" pitchFamily="34" charset="0"/>
                  </a:rPr>
                  <a:t>Conclusão</a:t>
                </a:r>
              </a:p>
            </p:txBody>
          </p:sp>
          <p:pic>
            <p:nvPicPr>
              <p:cNvPr id="45" name="Gráfico 44" descr="Lâmpada e engrenagem">
                <a:extLst>
                  <a:ext uri="{FF2B5EF4-FFF2-40B4-BE49-F238E27FC236}">
                    <a16:creationId xmlns:a16="http://schemas.microsoft.com/office/drawing/2014/main" id="{670D9385-1939-E1AB-2D4F-D407B8DE48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16200000">
                <a:off x="8638969" y="2875614"/>
                <a:ext cx="646331" cy="646331"/>
              </a:xfrm>
              <a:prstGeom prst="rect">
                <a:avLst/>
              </a:prstGeom>
            </p:spPr>
          </p:pic>
        </p:grpSp>
      </p:grpSp>
      <p:sp>
        <p:nvSpPr>
          <p:cNvPr id="3" name="CaixaDeTexto 2">
            <a:extLst>
              <a:ext uri="{FF2B5EF4-FFF2-40B4-BE49-F238E27FC236}">
                <a16:creationId xmlns:a16="http://schemas.microsoft.com/office/drawing/2014/main" id="{0B113562-3461-3128-4D57-5B693649BD2B}"/>
              </a:ext>
            </a:extLst>
          </p:cNvPr>
          <p:cNvSpPr txBox="1"/>
          <p:nvPr/>
        </p:nvSpPr>
        <p:spPr>
          <a:xfrm>
            <a:off x="5264260" y="-24160"/>
            <a:ext cx="1686065" cy="6155531"/>
          </a:xfrm>
          <a:prstGeom prst="rect">
            <a:avLst/>
          </a:prstGeom>
          <a:noFill/>
        </p:spPr>
        <p:txBody>
          <a:bodyPr wrap="square" lIns="0" tIns="0" rIns="0" bIns="0" rtlCol="0">
            <a:spAutoFit/>
          </a:bodyPr>
          <a:lstStyle/>
          <a:p>
            <a:r>
              <a:rPr lang="pt-BR" sz="40000" dirty="0">
                <a:solidFill>
                  <a:srgbClr val="5D7373"/>
                </a:solidFill>
              </a:rPr>
              <a:t>{</a:t>
            </a:r>
          </a:p>
        </p:txBody>
      </p:sp>
      <p:sp>
        <p:nvSpPr>
          <p:cNvPr id="11" name="CaixaDeTexto 10">
            <a:extLst>
              <a:ext uri="{FF2B5EF4-FFF2-40B4-BE49-F238E27FC236}">
                <a16:creationId xmlns:a16="http://schemas.microsoft.com/office/drawing/2014/main" id="{6127076A-58BE-CD7D-A220-C95DC56B85F0}"/>
              </a:ext>
            </a:extLst>
          </p:cNvPr>
          <p:cNvSpPr txBox="1"/>
          <p:nvPr/>
        </p:nvSpPr>
        <p:spPr>
          <a:xfrm>
            <a:off x="1347369" y="1956417"/>
            <a:ext cx="3709280" cy="3416320"/>
          </a:xfrm>
          <a:prstGeom prst="rect">
            <a:avLst/>
          </a:prstGeom>
          <a:noFill/>
        </p:spPr>
        <p:txBody>
          <a:bodyPr wrap="square" rtlCol="0">
            <a:spAutoFit/>
          </a:bodyPr>
          <a:lstStyle/>
          <a:p>
            <a:pPr algn="just"/>
            <a:r>
              <a:rPr lang="pt-BR" sz="2400" dirty="0">
                <a:solidFill>
                  <a:schemeClr val="tx1">
                    <a:lumMod val="85000"/>
                    <a:lumOff val="15000"/>
                  </a:schemeClr>
                </a:solidFill>
                <a:latin typeface="Gill Sans MT" panose="020B0502020104020203" pitchFamily="34" charset="0"/>
                <a:cs typeface="Sabon Next LT" panose="020B0502040204020203" pitchFamily="2" charset="0"/>
              </a:rPr>
              <a:t>Os stands poderiam ser de grandes empresas para fazerem seu marketing, de instituições de ensino para dar formações, de autoridades na área para dar palestras ou de pequenos desenvolvedores valorizando os inícios</a:t>
            </a:r>
          </a:p>
        </p:txBody>
      </p:sp>
      <p:pic>
        <p:nvPicPr>
          <p:cNvPr id="3074" name="Picture 2" descr="Homepage - Campus Party Brasil">
            <a:extLst>
              <a:ext uri="{FF2B5EF4-FFF2-40B4-BE49-F238E27FC236}">
                <a16:creationId xmlns:a16="http://schemas.microsoft.com/office/drawing/2014/main" id="{82CC047F-EABA-06DF-31AA-1E703385B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644" y="333926"/>
            <a:ext cx="2905937" cy="1861628"/>
          </a:xfrm>
          <a:prstGeom prst="rect">
            <a:avLst/>
          </a:prstGeom>
          <a:solidFill>
            <a:srgbClr val="FFFFFF">
              <a:shade val="85000"/>
            </a:srgbClr>
          </a:solidFill>
          <a:ln w="76200" cap="sq">
            <a:solidFill>
              <a:srgbClr val="FEC63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Homepage - Campus Party Brasil">
            <a:extLst>
              <a:ext uri="{FF2B5EF4-FFF2-40B4-BE49-F238E27FC236}">
                <a16:creationId xmlns:a16="http://schemas.microsoft.com/office/drawing/2014/main" id="{244C774E-694F-E336-DE3A-2F867DC8E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645" y="4450270"/>
            <a:ext cx="3008363" cy="2073804"/>
          </a:xfrm>
          <a:prstGeom prst="rect">
            <a:avLst/>
          </a:prstGeom>
          <a:solidFill>
            <a:srgbClr val="FFFFFF">
              <a:shade val="85000"/>
            </a:srgbClr>
          </a:solidFill>
          <a:ln w="76200" cap="sq">
            <a:solidFill>
              <a:srgbClr val="00A0A8"/>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190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right)">
                                      <p:cBhvr>
                                        <p:cTn id="7" dur="500"/>
                                        <p:tgtEl>
                                          <p:spTgt spid="3074"/>
                                        </p:tgtEl>
                                      </p:cBhvr>
                                    </p:animEffect>
                                  </p:childTnLst>
                                </p:cTn>
                              </p:par>
                              <p:par>
                                <p:cTn id="8" presetID="22" presetClass="entr" presetSubtype="2"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wipe(right)">
                                      <p:cBhvr>
                                        <p:cTn id="10" dur="500"/>
                                        <p:tgtEl>
                                          <p:spTgt spid="3076"/>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672</Words>
  <Application>Microsoft Office PowerPoint</Application>
  <PresentationFormat>Widescreen</PresentationFormat>
  <Paragraphs>161</Paragraphs>
  <Slides>17</Slides>
  <Notes>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17</vt:i4>
      </vt:variant>
    </vt:vector>
  </HeadingPairs>
  <TitlesOfParts>
    <vt:vector size="26" baseType="lpstr">
      <vt:lpstr>Agency FB</vt:lpstr>
      <vt:lpstr>Arial</vt:lpstr>
      <vt:lpstr>Calibri</vt:lpstr>
      <vt:lpstr>Calibri Light</vt:lpstr>
      <vt:lpstr>Gill Sans MT</vt:lpstr>
      <vt:lpstr>Sabon Next LT</vt:lpstr>
      <vt:lpstr>Tw Cen MT</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rafael pires</dc:creator>
  <cp:lastModifiedBy>Kelvin Willian Palka De Souza</cp:lastModifiedBy>
  <cp:revision>11</cp:revision>
  <dcterms:created xsi:type="dcterms:W3CDTF">2019-06-16T21:09:22Z</dcterms:created>
  <dcterms:modified xsi:type="dcterms:W3CDTF">2024-03-18T12:35:58Z</dcterms:modified>
</cp:coreProperties>
</file>